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1084" r:id="rId2"/>
    <p:sldId id="1196" r:id="rId3"/>
    <p:sldId id="1181" r:id="rId4"/>
    <p:sldId id="1192" r:id="rId5"/>
    <p:sldId id="1193" r:id="rId6"/>
  </p:sldIdLst>
  <p:sldSz cx="12192000" cy="6858000"/>
  <p:notesSz cx="7010400" cy="9296400"/>
  <p:custDataLst>
    <p:tags r:id="rId9"/>
  </p:custDataLst>
  <p:defaultTextStyle>
    <a:defPPr>
      <a:defRPr lang="es-MX"/>
    </a:defPPr>
    <a:lvl1pPr marL="0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379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nestina Baez Cruz" initials="EBC" lastIdx="1" clrIdx="0">
    <p:extLst>
      <p:ext uri="{19B8F6BF-5375-455C-9EA6-DF929625EA0E}">
        <p15:presenceInfo xmlns:p15="http://schemas.microsoft.com/office/powerpoint/2012/main" userId="S-1-5-21-355360352-1089600360-1965513664-6368" providerId="AD"/>
      </p:ext>
    </p:extLst>
  </p:cmAuthor>
  <p:cmAuthor id="2" name="Meney De la Peza Gandara" initials="MDlPG" lastIdx="16" clrIdx="1">
    <p:extLst>
      <p:ext uri="{19B8F6BF-5375-455C-9EA6-DF929625EA0E}">
        <p15:presenceInfo xmlns:p15="http://schemas.microsoft.com/office/powerpoint/2012/main" userId="S-1-5-21-355360352-1089600360-1965513664-6829" providerId="AD"/>
      </p:ext>
    </p:extLst>
  </p:cmAuthor>
  <p:cmAuthor id="3" name="Graciela Rojo Chavez" initials="GRC" lastIdx="10" clrIdx="2">
    <p:extLst>
      <p:ext uri="{19B8F6BF-5375-455C-9EA6-DF929625EA0E}">
        <p15:presenceInfo xmlns:p15="http://schemas.microsoft.com/office/powerpoint/2012/main" userId="Graciela Rojo Chavez" providerId="None"/>
      </p:ext>
    </p:extLst>
  </p:cmAuthor>
  <p:cmAuthor id="4" name="Josue Emanuel Monroy Maldonado" initials="JEMM" lastIdx="1" clrIdx="3">
    <p:extLst>
      <p:ext uri="{19B8F6BF-5375-455C-9EA6-DF929625EA0E}">
        <p15:presenceInfo xmlns:p15="http://schemas.microsoft.com/office/powerpoint/2012/main" userId="S-1-5-21-355360352-1089600360-1965513664-62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B246"/>
    <a:srgbClr val="44B76B"/>
    <a:srgbClr val="4472C4"/>
    <a:srgbClr val="FFFFFF"/>
    <a:srgbClr val="A4A3A4"/>
    <a:srgbClr val="45B456"/>
    <a:srgbClr val="43B5BF"/>
    <a:srgbClr val="449FC1"/>
    <a:srgbClr val="4489C2"/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Estilo claro 2 - Énfasis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Estilo claro 3 - Énfasis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06" autoAdjust="0"/>
    <p:restoredTop sz="95332" autoAdjust="0"/>
  </p:normalViewPr>
  <p:slideViewPr>
    <p:cSldViewPr showGuides="1">
      <p:cViewPr varScale="1">
        <p:scale>
          <a:sx n="80" d="100"/>
          <a:sy n="80" d="100"/>
        </p:scale>
        <p:origin x="485" y="72"/>
      </p:cViewPr>
      <p:guideLst>
        <p:guide orient="horz" pos="2115"/>
        <p:guide pos="37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30" d="100"/>
        <a:sy n="3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3106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A89BD-C9F7-436E-A5E1-F10A9E4ADA6D}" type="datetimeFigureOut">
              <a:rPr lang="es-MX" smtClean="0"/>
              <a:t>21/09/2018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C39AE-3BA4-4753-BE63-9A9B52DEAE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34516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0EF19E7-065E-457B-890A-723612DA1823}" type="datetimeFigureOut">
              <a:rPr lang="es-MX" smtClean="0"/>
              <a:t>21/09/2018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3D2315A-AC06-43A9-A23F-50B62A204E6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9838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1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D2315A-AC06-43A9-A23F-50B62A204E61}" type="slidenum">
              <a:rPr kumimoji="0" lang="es-MX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3175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MX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1081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to 7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1715893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47" name="Diapositiva de think-cell" r:id="rId4" imgW="425" imgH="426" progId="TCLayout.ActiveDocument.1">
                  <p:embed/>
                </p:oleObj>
              </mc:Choice>
              <mc:Fallback>
                <p:oleObj name="Diapositiva de think-cell" r:id="rId4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9048328" y="6356350"/>
            <a:ext cx="2743200" cy="365125"/>
          </a:xfrm>
        </p:spPr>
        <p:txBody>
          <a:bodyPr/>
          <a:lstStyle/>
          <a:p>
            <a:fld id="{9B043775-927A-485F-8B65-FF512660102C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263352" y="188641"/>
            <a:ext cx="9289032" cy="936104"/>
          </a:xfrm>
          <a:prstGeom prst="rect">
            <a:avLst/>
          </a:prstGeom>
        </p:spPr>
        <p:txBody>
          <a:bodyPr lIns="91438" tIns="45719" rIns="91438" bIns="45719"/>
          <a:lstStyle>
            <a:lvl1pPr>
              <a:defRPr sz="24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344487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to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6748208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1" name="Diapositiva de think-cell" r:id="rId4" imgW="425" imgH="424" progId="TCLayout.ActiveDocument.1">
                  <p:embed/>
                </p:oleObj>
              </mc:Choice>
              <mc:Fallback>
                <p:oleObj name="Diapositiva de think-cell" r:id="rId4" imgW="425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3352" y="188641"/>
            <a:ext cx="9289032" cy="936104"/>
          </a:xfrm>
          <a:prstGeom prst="rect">
            <a:avLst/>
          </a:prstGeom>
        </p:spPr>
        <p:txBody>
          <a:bodyPr lIns="91438" tIns="45719" rIns="91438" bIns="45719"/>
          <a:lstStyle>
            <a:lvl1pPr>
              <a:defRPr sz="24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43775-927A-485F-8B65-FF51266010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7952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263352" y="188641"/>
            <a:ext cx="9289032" cy="936104"/>
          </a:xfrm>
          <a:prstGeom prst="rect">
            <a:avLst/>
          </a:prstGeom>
        </p:spPr>
        <p:txBody>
          <a:bodyPr lIns="91438" tIns="45719" rIns="91438" bIns="45719"/>
          <a:lstStyle>
            <a:lvl1pPr>
              <a:defRPr sz="24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72029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vmlDrawing" Target="../drawings/vmlDrawing1.v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to 1" hidden="1"/>
          <p:cNvGraphicFramePr>
            <a:graphicFrameLocks noChangeAspect="1"/>
          </p:cNvGraphicFramePr>
          <p:nvPr userDrawn="1"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241269520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0" name="Diapositiva de think-cell" r:id="rId7" imgW="425" imgH="424" progId="TCLayout.ActiveDocument.1">
                  <p:embed/>
                </p:oleObj>
              </mc:Choice>
              <mc:Fallback>
                <p:oleObj name="Diapositiva de think-cell" r:id="rId7" imgW="425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776520" y="6356351"/>
            <a:ext cx="57728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43775-927A-485F-8B65-FF512660102C}" type="slidenum">
              <a:rPr lang="es-MX" smtClean="0"/>
              <a:t>‹Nº›</a:t>
            </a:fld>
            <a:endParaRPr lang="es-MX"/>
          </a:p>
        </p:txBody>
      </p:sp>
      <p:grpSp>
        <p:nvGrpSpPr>
          <p:cNvPr id="12" name="Agrupar 11"/>
          <p:cNvGrpSpPr/>
          <p:nvPr userDrawn="1"/>
        </p:nvGrpSpPr>
        <p:grpSpPr>
          <a:xfrm>
            <a:off x="9598563" y="326396"/>
            <a:ext cx="2258342" cy="597143"/>
            <a:chOff x="7020272" y="6093296"/>
            <a:chExt cx="1808499" cy="478194"/>
          </a:xfrm>
        </p:grpSpPr>
        <p:sp>
          <p:nvSpPr>
            <p:cNvPr id="14" name="Freeform 5"/>
            <p:cNvSpPr>
              <a:spLocks/>
            </p:cNvSpPr>
            <p:nvPr/>
          </p:nvSpPr>
          <p:spPr bwMode="auto">
            <a:xfrm>
              <a:off x="7598666" y="6093296"/>
              <a:ext cx="441534" cy="478194"/>
            </a:xfrm>
            <a:custGeom>
              <a:avLst/>
              <a:gdLst>
                <a:gd name="T0" fmla="*/ 129 w 214"/>
                <a:gd name="T1" fmla="*/ 231 h 231"/>
                <a:gd name="T2" fmla="*/ 0 w 214"/>
                <a:gd name="T3" fmla="*/ 115 h 231"/>
                <a:gd name="T4" fmla="*/ 129 w 214"/>
                <a:gd name="T5" fmla="*/ 0 h 231"/>
                <a:gd name="T6" fmla="*/ 214 w 214"/>
                <a:gd name="T7" fmla="*/ 25 h 231"/>
                <a:gd name="T8" fmla="*/ 199 w 214"/>
                <a:gd name="T9" fmla="*/ 59 h 231"/>
                <a:gd name="T10" fmla="*/ 129 w 214"/>
                <a:gd name="T11" fmla="*/ 23 h 231"/>
                <a:gd name="T12" fmla="*/ 57 w 214"/>
                <a:gd name="T13" fmla="*/ 115 h 231"/>
                <a:gd name="T14" fmla="*/ 129 w 214"/>
                <a:gd name="T15" fmla="*/ 208 h 231"/>
                <a:gd name="T16" fmla="*/ 199 w 214"/>
                <a:gd name="T17" fmla="*/ 171 h 231"/>
                <a:gd name="T18" fmla="*/ 214 w 214"/>
                <a:gd name="T19" fmla="*/ 206 h 231"/>
                <a:gd name="T20" fmla="*/ 129 w 214"/>
                <a:gd name="T21" fmla="*/ 23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4" h="231">
                  <a:moveTo>
                    <a:pt x="129" y="231"/>
                  </a:moveTo>
                  <a:cubicBezTo>
                    <a:pt x="58" y="231"/>
                    <a:pt x="0" y="179"/>
                    <a:pt x="0" y="115"/>
                  </a:cubicBezTo>
                  <a:cubicBezTo>
                    <a:pt x="0" y="51"/>
                    <a:pt x="58" y="0"/>
                    <a:pt x="129" y="0"/>
                  </a:cubicBezTo>
                  <a:cubicBezTo>
                    <a:pt x="166" y="0"/>
                    <a:pt x="191" y="10"/>
                    <a:pt x="214" y="25"/>
                  </a:cubicBezTo>
                  <a:cubicBezTo>
                    <a:pt x="199" y="59"/>
                    <a:pt x="199" y="59"/>
                    <a:pt x="199" y="59"/>
                  </a:cubicBezTo>
                  <a:cubicBezTo>
                    <a:pt x="189" y="41"/>
                    <a:pt x="165" y="23"/>
                    <a:pt x="129" y="23"/>
                  </a:cubicBezTo>
                  <a:cubicBezTo>
                    <a:pt x="82" y="23"/>
                    <a:pt x="57" y="68"/>
                    <a:pt x="57" y="115"/>
                  </a:cubicBezTo>
                  <a:cubicBezTo>
                    <a:pt x="57" y="163"/>
                    <a:pt x="82" y="208"/>
                    <a:pt x="129" y="208"/>
                  </a:cubicBezTo>
                  <a:cubicBezTo>
                    <a:pt x="166" y="208"/>
                    <a:pt x="189" y="189"/>
                    <a:pt x="199" y="171"/>
                  </a:cubicBezTo>
                  <a:cubicBezTo>
                    <a:pt x="214" y="206"/>
                    <a:pt x="214" y="206"/>
                    <a:pt x="214" y="206"/>
                  </a:cubicBezTo>
                  <a:cubicBezTo>
                    <a:pt x="191" y="221"/>
                    <a:pt x="166" y="231"/>
                    <a:pt x="129" y="231"/>
                  </a:cubicBezTo>
                  <a:close/>
                </a:path>
              </a:pathLst>
            </a:custGeom>
            <a:solidFill>
              <a:srgbClr val="AAAA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" name="Freeform 6"/>
            <p:cNvSpPr>
              <a:spLocks/>
            </p:cNvSpPr>
            <p:nvPr/>
          </p:nvSpPr>
          <p:spPr bwMode="auto">
            <a:xfrm>
              <a:off x="8095595" y="6099813"/>
              <a:ext cx="396729" cy="465160"/>
            </a:xfrm>
            <a:custGeom>
              <a:avLst/>
              <a:gdLst>
                <a:gd name="T0" fmla="*/ 134 w 192"/>
                <a:gd name="T1" fmla="*/ 225 h 225"/>
                <a:gd name="T2" fmla="*/ 62 w 192"/>
                <a:gd name="T3" fmla="*/ 112 h 225"/>
                <a:gd name="T4" fmla="*/ 75 w 192"/>
                <a:gd name="T5" fmla="*/ 112 h 225"/>
                <a:gd name="T6" fmla="*/ 125 w 192"/>
                <a:gd name="T7" fmla="*/ 67 h 225"/>
                <a:gd name="T8" fmla="*/ 75 w 192"/>
                <a:gd name="T9" fmla="*/ 22 h 225"/>
                <a:gd name="T10" fmla="*/ 50 w 192"/>
                <a:gd name="T11" fmla="*/ 22 h 225"/>
                <a:gd name="T12" fmla="*/ 50 w 192"/>
                <a:gd name="T13" fmla="*/ 225 h 225"/>
                <a:gd name="T14" fmla="*/ 0 w 192"/>
                <a:gd name="T15" fmla="*/ 225 h 225"/>
                <a:gd name="T16" fmla="*/ 0 w 192"/>
                <a:gd name="T17" fmla="*/ 0 h 225"/>
                <a:gd name="T18" fmla="*/ 100 w 192"/>
                <a:gd name="T19" fmla="*/ 0 h 225"/>
                <a:gd name="T20" fmla="*/ 175 w 192"/>
                <a:gd name="T21" fmla="*/ 67 h 225"/>
                <a:gd name="T22" fmla="*/ 131 w 192"/>
                <a:gd name="T23" fmla="*/ 129 h 225"/>
                <a:gd name="T24" fmla="*/ 192 w 192"/>
                <a:gd name="T25" fmla="*/ 225 h 225"/>
                <a:gd name="T26" fmla="*/ 134 w 192"/>
                <a:gd name="T27" fmla="*/ 225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2" h="225">
                  <a:moveTo>
                    <a:pt x="134" y="225"/>
                  </a:moveTo>
                  <a:cubicBezTo>
                    <a:pt x="62" y="112"/>
                    <a:pt x="62" y="112"/>
                    <a:pt x="62" y="112"/>
                  </a:cubicBezTo>
                  <a:cubicBezTo>
                    <a:pt x="75" y="112"/>
                    <a:pt x="75" y="112"/>
                    <a:pt x="75" y="112"/>
                  </a:cubicBezTo>
                  <a:cubicBezTo>
                    <a:pt x="103" y="112"/>
                    <a:pt x="125" y="92"/>
                    <a:pt x="125" y="67"/>
                  </a:cubicBezTo>
                  <a:cubicBezTo>
                    <a:pt x="125" y="43"/>
                    <a:pt x="103" y="22"/>
                    <a:pt x="75" y="22"/>
                  </a:cubicBezTo>
                  <a:cubicBezTo>
                    <a:pt x="50" y="22"/>
                    <a:pt x="50" y="22"/>
                    <a:pt x="50" y="22"/>
                  </a:cubicBezTo>
                  <a:cubicBezTo>
                    <a:pt x="50" y="225"/>
                    <a:pt x="50" y="225"/>
                    <a:pt x="50" y="225"/>
                  </a:cubicBezTo>
                  <a:cubicBezTo>
                    <a:pt x="0" y="225"/>
                    <a:pt x="0" y="225"/>
                    <a:pt x="0" y="22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42" y="0"/>
                    <a:pt x="175" y="30"/>
                    <a:pt x="175" y="67"/>
                  </a:cubicBezTo>
                  <a:cubicBezTo>
                    <a:pt x="175" y="95"/>
                    <a:pt x="157" y="118"/>
                    <a:pt x="131" y="129"/>
                  </a:cubicBezTo>
                  <a:cubicBezTo>
                    <a:pt x="192" y="225"/>
                    <a:pt x="192" y="225"/>
                    <a:pt x="192" y="225"/>
                  </a:cubicBezTo>
                  <a:lnTo>
                    <a:pt x="134" y="225"/>
                  </a:lnTo>
                  <a:close/>
                </a:path>
              </a:pathLst>
            </a:custGeom>
            <a:solidFill>
              <a:srgbClr val="AAAA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1" name="Freeform 7"/>
            <p:cNvSpPr>
              <a:spLocks/>
            </p:cNvSpPr>
            <p:nvPr/>
          </p:nvSpPr>
          <p:spPr bwMode="auto">
            <a:xfrm>
              <a:off x="8546091" y="6099813"/>
              <a:ext cx="282680" cy="465160"/>
            </a:xfrm>
            <a:custGeom>
              <a:avLst/>
              <a:gdLst>
                <a:gd name="T0" fmla="*/ 0 w 347"/>
                <a:gd name="T1" fmla="*/ 571 h 571"/>
                <a:gd name="T2" fmla="*/ 0 w 347"/>
                <a:gd name="T3" fmla="*/ 0 h 571"/>
                <a:gd name="T4" fmla="*/ 347 w 347"/>
                <a:gd name="T5" fmla="*/ 0 h 571"/>
                <a:gd name="T6" fmla="*/ 347 w 347"/>
                <a:gd name="T7" fmla="*/ 56 h 571"/>
                <a:gd name="T8" fmla="*/ 126 w 347"/>
                <a:gd name="T9" fmla="*/ 56 h 571"/>
                <a:gd name="T10" fmla="*/ 126 w 347"/>
                <a:gd name="T11" fmla="*/ 256 h 571"/>
                <a:gd name="T12" fmla="*/ 347 w 347"/>
                <a:gd name="T13" fmla="*/ 256 h 571"/>
                <a:gd name="T14" fmla="*/ 347 w 347"/>
                <a:gd name="T15" fmla="*/ 315 h 571"/>
                <a:gd name="T16" fmla="*/ 126 w 347"/>
                <a:gd name="T17" fmla="*/ 315 h 571"/>
                <a:gd name="T18" fmla="*/ 126 w 347"/>
                <a:gd name="T19" fmla="*/ 513 h 571"/>
                <a:gd name="T20" fmla="*/ 347 w 347"/>
                <a:gd name="T21" fmla="*/ 513 h 571"/>
                <a:gd name="T22" fmla="*/ 347 w 347"/>
                <a:gd name="T23" fmla="*/ 571 h 571"/>
                <a:gd name="T24" fmla="*/ 0 w 347"/>
                <a:gd name="T25" fmla="*/ 571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7" h="571">
                  <a:moveTo>
                    <a:pt x="0" y="571"/>
                  </a:moveTo>
                  <a:lnTo>
                    <a:pt x="0" y="0"/>
                  </a:lnTo>
                  <a:lnTo>
                    <a:pt x="347" y="0"/>
                  </a:lnTo>
                  <a:lnTo>
                    <a:pt x="347" y="56"/>
                  </a:lnTo>
                  <a:lnTo>
                    <a:pt x="126" y="56"/>
                  </a:lnTo>
                  <a:lnTo>
                    <a:pt x="126" y="256"/>
                  </a:lnTo>
                  <a:lnTo>
                    <a:pt x="347" y="256"/>
                  </a:lnTo>
                  <a:lnTo>
                    <a:pt x="347" y="315"/>
                  </a:lnTo>
                  <a:lnTo>
                    <a:pt x="126" y="315"/>
                  </a:lnTo>
                  <a:lnTo>
                    <a:pt x="126" y="513"/>
                  </a:lnTo>
                  <a:lnTo>
                    <a:pt x="347" y="513"/>
                  </a:lnTo>
                  <a:lnTo>
                    <a:pt x="347" y="571"/>
                  </a:lnTo>
                  <a:lnTo>
                    <a:pt x="0" y="571"/>
                  </a:lnTo>
                  <a:close/>
                </a:path>
              </a:pathLst>
            </a:custGeom>
            <a:solidFill>
              <a:srgbClr val="AAAA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2" name="Rectangle 8"/>
            <p:cNvSpPr>
              <a:spLocks noChangeArrowheads="1"/>
            </p:cNvSpPr>
            <p:nvPr/>
          </p:nvSpPr>
          <p:spPr bwMode="auto">
            <a:xfrm>
              <a:off x="7522090" y="6099813"/>
              <a:ext cx="26883" cy="465160"/>
            </a:xfrm>
            <a:prstGeom prst="rect">
              <a:avLst/>
            </a:prstGeom>
            <a:solidFill>
              <a:srgbClr val="AAAA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4" name="Freeform 9"/>
            <p:cNvSpPr>
              <a:spLocks noEditPoints="1"/>
            </p:cNvSpPr>
            <p:nvPr/>
          </p:nvSpPr>
          <p:spPr bwMode="auto">
            <a:xfrm>
              <a:off x="7020272" y="6099813"/>
              <a:ext cx="452125" cy="452940"/>
            </a:xfrm>
            <a:custGeom>
              <a:avLst/>
              <a:gdLst>
                <a:gd name="T0" fmla="*/ 555 w 555"/>
                <a:gd name="T1" fmla="*/ 457 h 556"/>
                <a:gd name="T2" fmla="*/ 555 w 555"/>
                <a:gd name="T3" fmla="*/ 556 h 556"/>
                <a:gd name="T4" fmla="*/ 0 w 555"/>
                <a:gd name="T5" fmla="*/ 0 h 556"/>
                <a:gd name="T6" fmla="*/ 99 w 555"/>
                <a:gd name="T7" fmla="*/ 0 h 556"/>
                <a:gd name="T8" fmla="*/ 555 w 555"/>
                <a:gd name="T9" fmla="*/ 457 h 556"/>
                <a:gd name="T10" fmla="*/ 210 w 555"/>
                <a:gd name="T11" fmla="*/ 0 h 556"/>
                <a:gd name="T12" fmla="*/ 127 w 555"/>
                <a:gd name="T13" fmla="*/ 0 h 556"/>
                <a:gd name="T14" fmla="*/ 555 w 555"/>
                <a:gd name="T15" fmla="*/ 432 h 556"/>
                <a:gd name="T16" fmla="*/ 555 w 555"/>
                <a:gd name="T17" fmla="*/ 348 h 556"/>
                <a:gd name="T18" fmla="*/ 210 w 555"/>
                <a:gd name="T19" fmla="*/ 0 h 556"/>
                <a:gd name="T20" fmla="*/ 319 w 555"/>
                <a:gd name="T21" fmla="*/ 0 h 556"/>
                <a:gd name="T22" fmla="*/ 236 w 555"/>
                <a:gd name="T23" fmla="*/ 0 h 556"/>
                <a:gd name="T24" fmla="*/ 555 w 555"/>
                <a:gd name="T25" fmla="*/ 320 h 556"/>
                <a:gd name="T26" fmla="*/ 555 w 555"/>
                <a:gd name="T27" fmla="*/ 236 h 556"/>
                <a:gd name="T28" fmla="*/ 319 w 555"/>
                <a:gd name="T29" fmla="*/ 0 h 556"/>
                <a:gd name="T30" fmla="*/ 431 w 555"/>
                <a:gd name="T31" fmla="*/ 0 h 556"/>
                <a:gd name="T32" fmla="*/ 347 w 555"/>
                <a:gd name="T33" fmla="*/ 0 h 556"/>
                <a:gd name="T34" fmla="*/ 555 w 555"/>
                <a:gd name="T35" fmla="*/ 208 h 556"/>
                <a:gd name="T36" fmla="*/ 555 w 555"/>
                <a:gd name="T37" fmla="*/ 124 h 556"/>
                <a:gd name="T38" fmla="*/ 431 w 555"/>
                <a:gd name="T39" fmla="*/ 0 h 556"/>
                <a:gd name="T40" fmla="*/ 555 w 555"/>
                <a:gd name="T41" fmla="*/ 0 h 556"/>
                <a:gd name="T42" fmla="*/ 459 w 555"/>
                <a:gd name="T43" fmla="*/ 0 h 556"/>
                <a:gd name="T44" fmla="*/ 555 w 555"/>
                <a:gd name="T45" fmla="*/ 99 h 556"/>
                <a:gd name="T46" fmla="*/ 555 w 555"/>
                <a:gd name="T47" fmla="*/ 0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55" h="556">
                  <a:moveTo>
                    <a:pt x="555" y="457"/>
                  </a:moveTo>
                  <a:lnTo>
                    <a:pt x="555" y="556"/>
                  </a:lnTo>
                  <a:lnTo>
                    <a:pt x="0" y="0"/>
                  </a:lnTo>
                  <a:lnTo>
                    <a:pt x="99" y="0"/>
                  </a:lnTo>
                  <a:lnTo>
                    <a:pt x="555" y="457"/>
                  </a:lnTo>
                  <a:close/>
                  <a:moveTo>
                    <a:pt x="210" y="0"/>
                  </a:moveTo>
                  <a:lnTo>
                    <a:pt x="127" y="0"/>
                  </a:lnTo>
                  <a:lnTo>
                    <a:pt x="555" y="432"/>
                  </a:lnTo>
                  <a:lnTo>
                    <a:pt x="555" y="348"/>
                  </a:lnTo>
                  <a:lnTo>
                    <a:pt x="210" y="0"/>
                  </a:lnTo>
                  <a:close/>
                  <a:moveTo>
                    <a:pt x="319" y="0"/>
                  </a:moveTo>
                  <a:lnTo>
                    <a:pt x="236" y="0"/>
                  </a:lnTo>
                  <a:lnTo>
                    <a:pt x="555" y="320"/>
                  </a:lnTo>
                  <a:lnTo>
                    <a:pt x="555" y="236"/>
                  </a:lnTo>
                  <a:lnTo>
                    <a:pt x="319" y="0"/>
                  </a:lnTo>
                  <a:close/>
                  <a:moveTo>
                    <a:pt x="431" y="0"/>
                  </a:moveTo>
                  <a:lnTo>
                    <a:pt x="347" y="0"/>
                  </a:lnTo>
                  <a:lnTo>
                    <a:pt x="555" y="208"/>
                  </a:lnTo>
                  <a:lnTo>
                    <a:pt x="555" y="124"/>
                  </a:lnTo>
                  <a:lnTo>
                    <a:pt x="431" y="0"/>
                  </a:lnTo>
                  <a:close/>
                  <a:moveTo>
                    <a:pt x="555" y="0"/>
                  </a:moveTo>
                  <a:lnTo>
                    <a:pt x="459" y="0"/>
                  </a:lnTo>
                  <a:lnTo>
                    <a:pt x="555" y="99"/>
                  </a:lnTo>
                  <a:lnTo>
                    <a:pt x="555" y="0"/>
                  </a:lnTo>
                  <a:close/>
                </a:path>
              </a:pathLst>
            </a:custGeom>
            <a:solidFill>
              <a:srgbClr val="A9A9A9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cxnSp>
        <p:nvCxnSpPr>
          <p:cNvPr id="15" name="Conector recto 14"/>
          <p:cNvCxnSpPr/>
          <p:nvPr userDrawn="1"/>
        </p:nvCxnSpPr>
        <p:spPr>
          <a:xfrm>
            <a:off x="516000" y="1197000"/>
            <a:ext cx="1116000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ítulo 1"/>
          <p:cNvSpPr txBox="1">
            <a:spLocks/>
          </p:cNvSpPr>
          <p:nvPr userDrawn="1"/>
        </p:nvSpPr>
        <p:spPr>
          <a:xfrm>
            <a:off x="263352" y="188641"/>
            <a:ext cx="9289032" cy="936104"/>
          </a:xfrm>
          <a:prstGeom prst="rect">
            <a:avLst/>
          </a:prstGeom>
        </p:spPr>
        <p:txBody>
          <a:bodyPr lIns="91438" tIns="45719" rIns="91438" bIns="45719"/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9538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Imagen 5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2938" y="-54862"/>
            <a:ext cx="5199063" cy="3333398"/>
          </a:xfrm>
          <a:prstGeom prst="rect">
            <a:avLst/>
          </a:prstGeom>
        </p:spPr>
      </p:pic>
      <p:pic>
        <p:nvPicPr>
          <p:cNvPr id="56" name="Imagen 5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761" y="1"/>
            <a:ext cx="5217459" cy="3333397"/>
          </a:xfrm>
          <a:prstGeom prst="rect">
            <a:avLst/>
          </a:prstGeom>
        </p:spPr>
      </p:pic>
      <p:pic>
        <p:nvPicPr>
          <p:cNvPr id="57" name="Imagen 5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592"/>
            <a:ext cx="3295219" cy="3346308"/>
          </a:xfrm>
          <a:prstGeom prst="rect">
            <a:avLst/>
          </a:prstGeom>
        </p:spPr>
      </p:pic>
      <p:grpSp>
        <p:nvGrpSpPr>
          <p:cNvPr id="48" name="44 Grupo"/>
          <p:cNvGrpSpPr>
            <a:grpSpLocks noChangeAspect="1"/>
          </p:cNvGrpSpPr>
          <p:nvPr/>
        </p:nvGrpSpPr>
        <p:grpSpPr>
          <a:xfrm>
            <a:off x="8581410" y="3631922"/>
            <a:ext cx="2137635" cy="1169864"/>
            <a:chOff x="122238" y="993775"/>
            <a:chExt cx="8899526" cy="4870451"/>
          </a:xfrm>
          <a:solidFill>
            <a:srgbClr val="A9A9A9"/>
          </a:solidFill>
        </p:grpSpPr>
        <p:sp>
          <p:nvSpPr>
            <p:cNvPr id="49" name="Freeform 5"/>
            <p:cNvSpPr>
              <a:spLocks/>
            </p:cNvSpPr>
            <p:nvPr/>
          </p:nvSpPr>
          <p:spPr bwMode="auto">
            <a:xfrm>
              <a:off x="2971801" y="993775"/>
              <a:ext cx="2174875" cy="2355850"/>
            </a:xfrm>
            <a:custGeom>
              <a:avLst/>
              <a:gdLst>
                <a:gd name="T0" fmla="*/ 116 w 193"/>
                <a:gd name="T1" fmla="*/ 209 h 209"/>
                <a:gd name="T2" fmla="*/ 0 w 193"/>
                <a:gd name="T3" fmla="*/ 105 h 209"/>
                <a:gd name="T4" fmla="*/ 116 w 193"/>
                <a:gd name="T5" fmla="*/ 0 h 209"/>
                <a:gd name="T6" fmla="*/ 193 w 193"/>
                <a:gd name="T7" fmla="*/ 23 h 209"/>
                <a:gd name="T8" fmla="*/ 179 w 193"/>
                <a:gd name="T9" fmla="*/ 54 h 209"/>
                <a:gd name="T10" fmla="*/ 116 w 193"/>
                <a:gd name="T11" fmla="*/ 21 h 209"/>
                <a:gd name="T12" fmla="*/ 51 w 193"/>
                <a:gd name="T13" fmla="*/ 105 h 209"/>
                <a:gd name="T14" fmla="*/ 116 w 193"/>
                <a:gd name="T15" fmla="*/ 188 h 209"/>
                <a:gd name="T16" fmla="*/ 179 w 193"/>
                <a:gd name="T17" fmla="*/ 155 h 209"/>
                <a:gd name="T18" fmla="*/ 193 w 193"/>
                <a:gd name="T19" fmla="*/ 186 h 209"/>
                <a:gd name="T20" fmla="*/ 116 w 193"/>
                <a:gd name="T21" fmla="*/ 209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3" h="209">
                  <a:moveTo>
                    <a:pt x="116" y="209"/>
                  </a:moveTo>
                  <a:cubicBezTo>
                    <a:pt x="52" y="209"/>
                    <a:pt x="0" y="162"/>
                    <a:pt x="0" y="105"/>
                  </a:cubicBezTo>
                  <a:cubicBezTo>
                    <a:pt x="0" y="47"/>
                    <a:pt x="52" y="0"/>
                    <a:pt x="116" y="0"/>
                  </a:cubicBezTo>
                  <a:cubicBezTo>
                    <a:pt x="149" y="0"/>
                    <a:pt x="172" y="9"/>
                    <a:pt x="193" y="23"/>
                  </a:cubicBezTo>
                  <a:cubicBezTo>
                    <a:pt x="179" y="54"/>
                    <a:pt x="179" y="54"/>
                    <a:pt x="179" y="54"/>
                  </a:cubicBezTo>
                  <a:cubicBezTo>
                    <a:pt x="170" y="38"/>
                    <a:pt x="148" y="21"/>
                    <a:pt x="116" y="21"/>
                  </a:cubicBezTo>
                  <a:cubicBezTo>
                    <a:pt x="73" y="21"/>
                    <a:pt x="51" y="62"/>
                    <a:pt x="51" y="105"/>
                  </a:cubicBezTo>
                  <a:cubicBezTo>
                    <a:pt x="51" y="148"/>
                    <a:pt x="73" y="188"/>
                    <a:pt x="116" y="188"/>
                  </a:cubicBezTo>
                  <a:cubicBezTo>
                    <a:pt x="149" y="188"/>
                    <a:pt x="170" y="172"/>
                    <a:pt x="179" y="155"/>
                  </a:cubicBezTo>
                  <a:cubicBezTo>
                    <a:pt x="193" y="186"/>
                    <a:pt x="193" y="186"/>
                    <a:pt x="193" y="186"/>
                  </a:cubicBezTo>
                  <a:cubicBezTo>
                    <a:pt x="172" y="200"/>
                    <a:pt x="149" y="209"/>
                    <a:pt x="116" y="20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0" name="Freeform 6"/>
            <p:cNvSpPr>
              <a:spLocks/>
            </p:cNvSpPr>
            <p:nvPr/>
          </p:nvSpPr>
          <p:spPr bwMode="auto">
            <a:xfrm>
              <a:off x="5416551" y="1038225"/>
              <a:ext cx="1949450" cy="2278063"/>
            </a:xfrm>
            <a:custGeom>
              <a:avLst/>
              <a:gdLst>
                <a:gd name="T0" fmla="*/ 121 w 173"/>
                <a:gd name="T1" fmla="*/ 202 h 202"/>
                <a:gd name="T2" fmla="*/ 56 w 173"/>
                <a:gd name="T3" fmla="*/ 101 h 202"/>
                <a:gd name="T4" fmla="*/ 68 w 173"/>
                <a:gd name="T5" fmla="*/ 101 h 202"/>
                <a:gd name="T6" fmla="*/ 113 w 173"/>
                <a:gd name="T7" fmla="*/ 60 h 202"/>
                <a:gd name="T8" fmla="*/ 68 w 173"/>
                <a:gd name="T9" fmla="*/ 20 h 202"/>
                <a:gd name="T10" fmla="*/ 45 w 173"/>
                <a:gd name="T11" fmla="*/ 20 h 202"/>
                <a:gd name="T12" fmla="*/ 45 w 173"/>
                <a:gd name="T13" fmla="*/ 202 h 202"/>
                <a:gd name="T14" fmla="*/ 0 w 173"/>
                <a:gd name="T15" fmla="*/ 202 h 202"/>
                <a:gd name="T16" fmla="*/ 0 w 173"/>
                <a:gd name="T17" fmla="*/ 0 h 202"/>
                <a:gd name="T18" fmla="*/ 90 w 173"/>
                <a:gd name="T19" fmla="*/ 0 h 202"/>
                <a:gd name="T20" fmla="*/ 158 w 173"/>
                <a:gd name="T21" fmla="*/ 60 h 202"/>
                <a:gd name="T22" fmla="*/ 118 w 173"/>
                <a:gd name="T23" fmla="*/ 116 h 202"/>
                <a:gd name="T24" fmla="*/ 173 w 173"/>
                <a:gd name="T25" fmla="*/ 202 h 202"/>
                <a:gd name="T26" fmla="*/ 121 w 173"/>
                <a:gd name="T27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3" h="202">
                  <a:moveTo>
                    <a:pt x="121" y="202"/>
                  </a:moveTo>
                  <a:cubicBezTo>
                    <a:pt x="56" y="101"/>
                    <a:pt x="56" y="101"/>
                    <a:pt x="56" y="101"/>
                  </a:cubicBezTo>
                  <a:cubicBezTo>
                    <a:pt x="68" y="101"/>
                    <a:pt x="68" y="101"/>
                    <a:pt x="68" y="101"/>
                  </a:cubicBezTo>
                  <a:cubicBezTo>
                    <a:pt x="92" y="101"/>
                    <a:pt x="113" y="83"/>
                    <a:pt x="113" y="60"/>
                  </a:cubicBezTo>
                  <a:cubicBezTo>
                    <a:pt x="113" y="38"/>
                    <a:pt x="92" y="20"/>
                    <a:pt x="68" y="20"/>
                  </a:cubicBezTo>
                  <a:cubicBezTo>
                    <a:pt x="45" y="20"/>
                    <a:pt x="45" y="20"/>
                    <a:pt x="45" y="20"/>
                  </a:cubicBezTo>
                  <a:cubicBezTo>
                    <a:pt x="45" y="202"/>
                    <a:pt x="45" y="202"/>
                    <a:pt x="45" y="202"/>
                  </a:cubicBezTo>
                  <a:cubicBezTo>
                    <a:pt x="0" y="202"/>
                    <a:pt x="0" y="202"/>
                    <a:pt x="0" y="2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90" y="0"/>
                    <a:pt x="90" y="0"/>
                    <a:pt x="90" y="0"/>
                  </a:cubicBezTo>
                  <a:cubicBezTo>
                    <a:pt x="128" y="0"/>
                    <a:pt x="158" y="27"/>
                    <a:pt x="158" y="60"/>
                  </a:cubicBezTo>
                  <a:cubicBezTo>
                    <a:pt x="158" y="85"/>
                    <a:pt x="141" y="106"/>
                    <a:pt x="118" y="116"/>
                  </a:cubicBezTo>
                  <a:cubicBezTo>
                    <a:pt x="173" y="202"/>
                    <a:pt x="173" y="202"/>
                    <a:pt x="173" y="202"/>
                  </a:cubicBezTo>
                  <a:lnTo>
                    <a:pt x="121" y="2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1" name="Freeform 7"/>
            <p:cNvSpPr>
              <a:spLocks/>
            </p:cNvSpPr>
            <p:nvPr/>
          </p:nvSpPr>
          <p:spPr bwMode="auto">
            <a:xfrm>
              <a:off x="7624764" y="1038227"/>
              <a:ext cx="1397000" cy="2278061"/>
            </a:xfrm>
            <a:custGeom>
              <a:avLst/>
              <a:gdLst>
                <a:gd name="T0" fmla="*/ 0 w 880"/>
                <a:gd name="T1" fmla="*/ 1435 h 1435"/>
                <a:gd name="T2" fmla="*/ 0 w 880"/>
                <a:gd name="T3" fmla="*/ 0 h 1435"/>
                <a:gd name="T4" fmla="*/ 880 w 880"/>
                <a:gd name="T5" fmla="*/ 0 h 1435"/>
                <a:gd name="T6" fmla="*/ 880 w 880"/>
                <a:gd name="T7" fmla="*/ 142 h 1435"/>
                <a:gd name="T8" fmla="*/ 319 w 880"/>
                <a:gd name="T9" fmla="*/ 142 h 1435"/>
                <a:gd name="T10" fmla="*/ 319 w 880"/>
                <a:gd name="T11" fmla="*/ 647 h 1435"/>
                <a:gd name="T12" fmla="*/ 880 w 880"/>
                <a:gd name="T13" fmla="*/ 647 h 1435"/>
                <a:gd name="T14" fmla="*/ 880 w 880"/>
                <a:gd name="T15" fmla="*/ 789 h 1435"/>
                <a:gd name="T16" fmla="*/ 319 w 880"/>
                <a:gd name="T17" fmla="*/ 789 h 1435"/>
                <a:gd name="T18" fmla="*/ 319 w 880"/>
                <a:gd name="T19" fmla="*/ 1293 h 1435"/>
                <a:gd name="T20" fmla="*/ 880 w 880"/>
                <a:gd name="T21" fmla="*/ 1293 h 1435"/>
                <a:gd name="T22" fmla="*/ 880 w 880"/>
                <a:gd name="T23" fmla="*/ 1435 h 1435"/>
                <a:gd name="T24" fmla="*/ 0 w 880"/>
                <a:gd name="T25" fmla="*/ 1435 h 1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80" h="1435">
                  <a:moveTo>
                    <a:pt x="0" y="1435"/>
                  </a:moveTo>
                  <a:lnTo>
                    <a:pt x="0" y="0"/>
                  </a:lnTo>
                  <a:lnTo>
                    <a:pt x="880" y="0"/>
                  </a:lnTo>
                  <a:lnTo>
                    <a:pt x="880" y="142"/>
                  </a:lnTo>
                  <a:lnTo>
                    <a:pt x="319" y="142"/>
                  </a:lnTo>
                  <a:lnTo>
                    <a:pt x="319" y="647"/>
                  </a:lnTo>
                  <a:lnTo>
                    <a:pt x="880" y="647"/>
                  </a:lnTo>
                  <a:lnTo>
                    <a:pt x="880" y="789"/>
                  </a:lnTo>
                  <a:lnTo>
                    <a:pt x="319" y="789"/>
                  </a:lnTo>
                  <a:lnTo>
                    <a:pt x="319" y="1293"/>
                  </a:lnTo>
                  <a:lnTo>
                    <a:pt x="880" y="1293"/>
                  </a:lnTo>
                  <a:lnTo>
                    <a:pt x="880" y="1435"/>
                  </a:lnTo>
                  <a:lnTo>
                    <a:pt x="0" y="14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2" name="Freeform 8"/>
            <p:cNvSpPr>
              <a:spLocks noEditPoints="1"/>
            </p:cNvSpPr>
            <p:nvPr/>
          </p:nvSpPr>
          <p:spPr bwMode="auto">
            <a:xfrm>
              <a:off x="2995613" y="4602163"/>
              <a:ext cx="360363" cy="484188"/>
            </a:xfrm>
            <a:custGeom>
              <a:avLst/>
              <a:gdLst>
                <a:gd name="T0" fmla="*/ 0 w 32"/>
                <a:gd name="T1" fmla="*/ 1 h 43"/>
                <a:gd name="T2" fmla="*/ 12 w 32"/>
                <a:gd name="T3" fmla="*/ 0 h 43"/>
                <a:gd name="T4" fmla="*/ 26 w 32"/>
                <a:gd name="T5" fmla="*/ 4 h 43"/>
                <a:gd name="T6" fmla="*/ 30 w 32"/>
                <a:gd name="T7" fmla="*/ 12 h 43"/>
                <a:gd name="T8" fmla="*/ 23 w 32"/>
                <a:gd name="T9" fmla="*/ 23 h 43"/>
                <a:gd name="T10" fmla="*/ 23 w 32"/>
                <a:gd name="T11" fmla="*/ 23 h 43"/>
                <a:gd name="T12" fmla="*/ 28 w 32"/>
                <a:gd name="T13" fmla="*/ 31 h 43"/>
                <a:gd name="T14" fmla="*/ 32 w 32"/>
                <a:gd name="T15" fmla="*/ 43 h 43"/>
                <a:gd name="T16" fmla="*/ 22 w 32"/>
                <a:gd name="T17" fmla="*/ 43 h 43"/>
                <a:gd name="T18" fmla="*/ 19 w 32"/>
                <a:gd name="T19" fmla="*/ 33 h 43"/>
                <a:gd name="T20" fmla="*/ 12 w 32"/>
                <a:gd name="T21" fmla="*/ 26 h 43"/>
                <a:gd name="T22" fmla="*/ 9 w 32"/>
                <a:gd name="T23" fmla="*/ 26 h 43"/>
                <a:gd name="T24" fmla="*/ 9 w 32"/>
                <a:gd name="T25" fmla="*/ 43 h 43"/>
                <a:gd name="T26" fmla="*/ 0 w 32"/>
                <a:gd name="T27" fmla="*/ 43 h 43"/>
                <a:gd name="T28" fmla="*/ 0 w 32"/>
                <a:gd name="T29" fmla="*/ 1 h 43"/>
                <a:gd name="T30" fmla="*/ 9 w 32"/>
                <a:gd name="T31" fmla="*/ 19 h 43"/>
                <a:gd name="T32" fmla="*/ 13 w 32"/>
                <a:gd name="T33" fmla="*/ 19 h 43"/>
                <a:gd name="T34" fmla="*/ 21 w 32"/>
                <a:gd name="T35" fmla="*/ 13 h 43"/>
                <a:gd name="T36" fmla="*/ 13 w 32"/>
                <a:gd name="T37" fmla="*/ 7 h 43"/>
                <a:gd name="T38" fmla="*/ 9 w 32"/>
                <a:gd name="T39" fmla="*/ 8 h 43"/>
                <a:gd name="T40" fmla="*/ 9 w 32"/>
                <a:gd name="T41" fmla="*/ 19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2" h="43">
                  <a:moveTo>
                    <a:pt x="0" y="1"/>
                  </a:moveTo>
                  <a:cubicBezTo>
                    <a:pt x="3" y="1"/>
                    <a:pt x="7" y="0"/>
                    <a:pt x="12" y="0"/>
                  </a:cubicBezTo>
                  <a:cubicBezTo>
                    <a:pt x="19" y="0"/>
                    <a:pt x="23" y="1"/>
                    <a:pt x="26" y="4"/>
                  </a:cubicBezTo>
                  <a:cubicBezTo>
                    <a:pt x="29" y="6"/>
                    <a:pt x="30" y="8"/>
                    <a:pt x="30" y="12"/>
                  </a:cubicBezTo>
                  <a:cubicBezTo>
                    <a:pt x="30" y="18"/>
                    <a:pt x="26" y="21"/>
                    <a:pt x="23" y="23"/>
                  </a:cubicBezTo>
                  <a:cubicBezTo>
                    <a:pt x="23" y="23"/>
                    <a:pt x="23" y="23"/>
                    <a:pt x="23" y="23"/>
                  </a:cubicBezTo>
                  <a:cubicBezTo>
                    <a:pt x="26" y="24"/>
                    <a:pt x="27" y="27"/>
                    <a:pt x="28" y="31"/>
                  </a:cubicBezTo>
                  <a:cubicBezTo>
                    <a:pt x="30" y="36"/>
                    <a:pt x="31" y="41"/>
                    <a:pt x="32" y="43"/>
                  </a:cubicBezTo>
                  <a:cubicBezTo>
                    <a:pt x="22" y="43"/>
                    <a:pt x="22" y="43"/>
                    <a:pt x="22" y="43"/>
                  </a:cubicBezTo>
                  <a:cubicBezTo>
                    <a:pt x="21" y="42"/>
                    <a:pt x="20" y="38"/>
                    <a:pt x="19" y="33"/>
                  </a:cubicBezTo>
                  <a:cubicBezTo>
                    <a:pt x="18" y="28"/>
                    <a:pt x="16" y="26"/>
                    <a:pt x="12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9" y="43"/>
                    <a:pt x="9" y="43"/>
                    <a:pt x="9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  <a:moveTo>
                    <a:pt x="9" y="19"/>
                  </a:moveTo>
                  <a:cubicBezTo>
                    <a:pt x="13" y="19"/>
                    <a:pt x="13" y="19"/>
                    <a:pt x="13" y="19"/>
                  </a:cubicBezTo>
                  <a:cubicBezTo>
                    <a:pt x="18" y="19"/>
                    <a:pt x="21" y="17"/>
                    <a:pt x="21" y="13"/>
                  </a:cubicBezTo>
                  <a:cubicBezTo>
                    <a:pt x="21" y="9"/>
                    <a:pt x="18" y="7"/>
                    <a:pt x="13" y="7"/>
                  </a:cubicBezTo>
                  <a:cubicBezTo>
                    <a:pt x="11" y="7"/>
                    <a:pt x="10" y="7"/>
                    <a:pt x="9" y="8"/>
                  </a:cubicBezTo>
                  <a:lnTo>
                    <a:pt x="9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3" name="Freeform 9"/>
            <p:cNvSpPr>
              <a:spLocks/>
            </p:cNvSpPr>
            <p:nvPr/>
          </p:nvSpPr>
          <p:spPr bwMode="auto">
            <a:xfrm>
              <a:off x="3422651" y="4602163"/>
              <a:ext cx="304800" cy="484188"/>
            </a:xfrm>
            <a:custGeom>
              <a:avLst/>
              <a:gdLst>
                <a:gd name="T0" fmla="*/ 178 w 192"/>
                <a:gd name="T1" fmla="*/ 177 h 305"/>
                <a:gd name="T2" fmla="*/ 71 w 192"/>
                <a:gd name="T3" fmla="*/ 177 h 305"/>
                <a:gd name="T4" fmla="*/ 71 w 192"/>
                <a:gd name="T5" fmla="*/ 248 h 305"/>
                <a:gd name="T6" fmla="*/ 192 w 192"/>
                <a:gd name="T7" fmla="*/ 248 h 305"/>
                <a:gd name="T8" fmla="*/ 192 w 192"/>
                <a:gd name="T9" fmla="*/ 305 h 305"/>
                <a:gd name="T10" fmla="*/ 0 w 192"/>
                <a:gd name="T11" fmla="*/ 305 h 305"/>
                <a:gd name="T12" fmla="*/ 0 w 192"/>
                <a:gd name="T13" fmla="*/ 0 h 305"/>
                <a:gd name="T14" fmla="*/ 185 w 192"/>
                <a:gd name="T15" fmla="*/ 0 h 305"/>
                <a:gd name="T16" fmla="*/ 185 w 192"/>
                <a:gd name="T17" fmla="*/ 56 h 305"/>
                <a:gd name="T18" fmla="*/ 71 w 192"/>
                <a:gd name="T19" fmla="*/ 56 h 305"/>
                <a:gd name="T20" fmla="*/ 71 w 192"/>
                <a:gd name="T21" fmla="*/ 120 h 305"/>
                <a:gd name="T22" fmla="*/ 178 w 192"/>
                <a:gd name="T23" fmla="*/ 120 h 305"/>
                <a:gd name="T24" fmla="*/ 178 w 192"/>
                <a:gd name="T25" fmla="*/ 177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2" h="305">
                  <a:moveTo>
                    <a:pt x="178" y="177"/>
                  </a:moveTo>
                  <a:lnTo>
                    <a:pt x="71" y="177"/>
                  </a:lnTo>
                  <a:lnTo>
                    <a:pt x="71" y="248"/>
                  </a:lnTo>
                  <a:lnTo>
                    <a:pt x="192" y="248"/>
                  </a:lnTo>
                  <a:lnTo>
                    <a:pt x="192" y="305"/>
                  </a:lnTo>
                  <a:lnTo>
                    <a:pt x="0" y="305"/>
                  </a:lnTo>
                  <a:lnTo>
                    <a:pt x="0" y="0"/>
                  </a:lnTo>
                  <a:lnTo>
                    <a:pt x="185" y="0"/>
                  </a:lnTo>
                  <a:lnTo>
                    <a:pt x="185" y="56"/>
                  </a:lnTo>
                  <a:lnTo>
                    <a:pt x="71" y="56"/>
                  </a:lnTo>
                  <a:lnTo>
                    <a:pt x="71" y="120"/>
                  </a:lnTo>
                  <a:lnTo>
                    <a:pt x="178" y="120"/>
                  </a:lnTo>
                  <a:lnTo>
                    <a:pt x="178" y="1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4" name="Freeform 10"/>
            <p:cNvSpPr>
              <a:spLocks/>
            </p:cNvSpPr>
            <p:nvPr/>
          </p:nvSpPr>
          <p:spPr bwMode="auto">
            <a:xfrm>
              <a:off x="3794126" y="4602163"/>
              <a:ext cx="417513" cy="484188"/>
            </a:xfrm>
            <a:custGeom>
              <a:avLst/>
              <a:gdLst>
                <a:gd name="T0" fmla="*/ 37 w 37"/>
                <a:gd name="T1" fmla="*/ 41 h 43"/>
                <a:gd name="T2" fmla="*/ 23 w 37"/>
                <a:gd name="T3" fmla="*/ 43 h 43"/>
                <a:gd name="T4" fmla="*/ 6 w 37"/>
                <a:gd name="T5" fmla="*/ 38 h 43"/>
                <a:gd name="T6" fmla="*/ 0 w 37"/>
                <a:gd name="T7" fmla="*/ 22 h 43"/>
                <a:gd name="T8" fmla="*/ 24 w 37"/>
                <a:gd name="T9" fmla="*/ 0 h 43"/>
                <a:gd name="T10" fmla="*/ 36 w 37"/>
                <a:gd name="T11" fmla="*/ 2 h 43"/>
                <a:gd name="T12" fmla="*/ 34 w 37"/>
                <a:gd name="T13" fmla="*/ 10 h 43"/>
                <a:gd name="T14" fmla="*/ 24 w 37"/>
                <a:gd name="T15" fmla="*/ 8 h 43"/>
                <a:gd name="T16" fmla="*/ 10 w 37"/>
                <a:gd name="T17" fmla="*/ 22 h 43"/>
                <a:gd name="T18" fmla="*/ 24 w 37"/>
                <a:gd name="T19" fmla="*/ 36 h 43"/>
                <a:gd name="T20" fmla="*/ 28 w 37"/>
                <a:gd name="T21" fmla="*/ 35 h 43"/>
                <a:gd name="T22" fmla="*/ 28 w 37"/>
                <a:gd name="T23" fmla="*/ 26 h 43"/>
                <a:gd name="T24" fmla="*/ 22 w 37"/>
                <a:gd name="T25" fmla="*/ 26 h 43"/>
                <a:gd name="T26" fmla="*/ 22 w 37"/>
                <a:gd name="T27" fmla="*/ 19 h 43"/>
                <a:gd name="T28" fmla="*/ 37 w 37"/>
                <a:gd name="T29" fmla="*/ 19 h 43"/>
                <a:gd name="T30" fmla="*/ 37 w 37"/>
                <a:gd name="T31" fmla="*/ 4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7" h="43">
                  <a:moveTo>
                    <a:pt x="37" y="41"/>
                  </a:moveTo>
                  <a:cubicBezTo>
                    <a:pt x="34" y="42"/>
                    <a:pt x="29" y="43"/>
                    <a:pt x="23" y="43"/>
                  </a:cubicBezTo>
                  <a:cubicBezTo>
                    <a:pt x="16" y="43"/>
                    <a:pt x="10" y="41"/>
                    <a:pt x="6" y="38"/>
                  </a:cubicBezTo>
                  <a:cubicBezTo>
                    <a:pt x="2" y="34"/>
                    <a:pt x="0" y="28"/>
                    <a:pt x="0" y="22"/>
                  </a:cubicBezTo>
                  <a:cubicBezTo>
                    <a:pt x="0" y="8"/>
                    <a:pt x="10" y="0"/>
                    <a:pt x="24" y="0"/>
                  </a:cubicBezTo>
                  <a:cubicBezTo>
                    <a:pt x="30" y="0"/>
                    <a:pt x="34" y="1"/>
                    <a:pt x="36" y="2"/>
                  </a:cubicBezTo>
                  <a:cubicBezTo>
                    <a:pt x="34" y="10"/>
                    <a:pt x="34" y="10"/>
                    <a:pt x="34" y="10"/>
                  </a:cubicBezTo>
                  <a:cubicBezTo>
                    <a:pt x="32" y="9"/>
                    <a:pt x="29" y="8"/>
                    <a:pt x="24" y="8"/>
                  </a:cubicBezTo>
                  <a:cubicBezTo>
                    <a:pt x="16" y="8"/>
                    <a:pt x="10" y="12"/>
                    <a:pt x="10" y="22"/>
                  </a:cubicBezTo>
                  <a:cubicBezTo>
                    <a:pt x="10" y="30"/>
                    <a:pt x="16" y="36"/>
                    <a:pt x="24" y="36"/>
                  </a:cubicBezTo>
                  <a:cubicBezTo>
                    <a:pt x="26" y="36"/>
                    <a:pt x="27" y="35"/>
                    <a:pt x="28" y="35"/>
                  </a:cubicBezTo>
                  <a:cubicBezTo>
                    <a:pt x="28" y="26"/>
                    <a:pt x="28" y="26"/>
                    <a:pt x="28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37" y="19"/>
                    <a:pt x="37" y="19"/>
                    <a:pt x="37" y="19"/>
                  </a:cubicBezTo>
                  <a:lnTo>
                    <a:pt x="37" y="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7" name="Freeform 11"/>
            <p:cNvSpPr>
              <a:spLocks/>
            </p:cNvSpPr>
            <p:nvPr/>
          </p:nvSpPr>
          <p:spPr bwMode="auto">
            <a:xfrm>
              <a:off x="4313238" y="4602163"/>
              <a:ext cx="393700" cy="495300"/>
            </a:xfrm>
            <a:custGeom>
              <a:avLst/>
              <a:gdLst>
                <a:gd name="T0" fmla="*/ 10 w 35"/>
                <a:gd name="T1" fmla="*/ 0 h 44"/>
                <a:gd name="T2" fmla="*/ 10 w 35"/>
                <a:gd name="T3" fmla="*/ 25 h 44"/>
                <a:gd name="T4" fmla="*/ 17 w 35"/>
                <a:gd name="T5" fmla="*/ 36 h 44"/>
                <a:gd name="T6" fmla="*/ 25 w 35"/>
                <a:gd name="T7" fmla="*/ 25 h 44"/>
                <a:gd name="T8" fmla="*/ 25 w 35"/>
                <a:gd name="T9" fmla="*/ 0 h 44"/>
                <a:gd name="T10" fmla="*/ 35 w 35"/>
                <a:gd name="T11" fmla="*/ 0 h 44"/>
                <a:gd name="T12" fmla="*/ 35 w 35"/>
                <a:gd name="T13" fmla="*/ 24 h 44"/>
                <a:gd name="T14" fmla="*/ 17 w 35"/>
                <a:gd name="T15" fmla="*/ 44 h 44"/>
                <a:gd name="T16" fmla="*/ 0 w 35"/>
                <a:gd name="T17" fmla="*/ 24 h 44"/>
                <a:gd name="T18" fmla="*/ 0 w 35"/>
                <a:gd name="T19" fmla="*/ 0 h 44"/>
                <a:gd name="T20" fmla="*/ 10 w 35"/>
                <a:gd name="T21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5" h="44">
                  <a:moveTo>
                    <a:pt x="10" y="0"/>
                  </a:moveTo>
                  <a:cubicBezTo>
                    <a:pt x="10" y="25"/>
                    <a:pt x="10" y="25"/>
                    <a:pt x="10" y="25"/>
                  </a:cubicBezTo>
                  <a:cubicBezTo>
                    <a:pt x="10" y="32"/>
                    <a:pt x="13" y="36"/>
                    <a:pt x="17" y="36"/>
                  </a:cubicBezTo>
                  <a:cubicBezTo>
                    <a:pt x="22" y="36"/>
                    <a:pt x="25" y="32"/>
                    <a:pt x="25" y="25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24"/>
                    <a:pt x="35" y="24"/>
                    <a:pt x="35" y="24"/>
                  </a:cubicBezTo>
                  <a:cubicBezTo>
                    <a:pt x="35" y="37"/>
                    <a:pt x="28" y="44"/>
                    <a:pt x="17" y="44"/>
                  </a:cubicBezTo>
                  <a:cubicBezTo>
                    <a:pt x="6" y="44"/>
                    <a:pt x="0" y="38"/>
                    <a:pt x="0" y="24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8" name="Freeform 12"/>
            <p:cNvSpPr>
              <a:spLocks/>
            </p:cNvSpPr>
            <p:nvPr/>
          </p:nvSpPr>
          <p:spPr bwMode="auto">
            <a:xfrm>
              <a:off x="4808538" y="4602163"/>
              <a:ext cx="304800" cy="484188"/>
            </a:xfrm>
            <a:custGeom>
              <a:avLst/>
              <a:gdLst>
                <a:gd name="T0" fmla="*/ 0 w 192"/>
                <a:gd name="T1" fmla="*/ 0 h 305"/>
                <a:gd name="T2" fmla="*/ 71 w 192"/>
                <a:gd name="T3" fmla="*/ 0 h 305"/>
                <a:gd name="T4" fmla="*/ 71 w 192"/>
                <a:gd name="T5" fmla="*/ 248 h 305"/>
                <a:gd name="T6" fmla="*/ 192 w 192"/>
                <a:gd name="T7" fmla="*/ 248 h 305"/>
                <a:gd name="T8" fmla="*/ 192 w 192"/>
                <a:gd name="T9" fmla="*/ 305 h 305"/>
                <a:gd name="T10" fmla="*/ 0 w 192"/>
                <a:gd name="T11" fmla="*/ 305 h 305"/>
                <a:gd name="T12" fmla="*/ 0 w 192"/>
                <a:gd name="T13" fmla="*/ 0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2" h="305">
                  <a:moveTo>
                    <a:pt x="0" y="0"/>
                  </a:moveTo>
                  <a:lnTo>
                    <a:pt x="71" y="0"/>
                  </a:lnTo>
                  <a:lnTo>
                    <a:pt x="71" y="248"/>
                  </a:lnTo>
                  <a:lnTo>
                    <a:pt x="192" y="248"/>
                  </a:lnTo>
                  <a:lnTo>
                    <a:pt x="192" y="305"/>
                  </a:lnTo>
                  <a:lnTo>
                    <a:pt x="0" y="30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9" name="Freeform 13"/>
            <p:cNvSpPr>
              <a:spLocks noEditPoints="1"/>
            </p:cNvSpPr>
            <p:nvPr/>
          </p:nvSpPr>
          <p:spPr bwMode="auto">
            <a:xfrm>
              <a:off x="5157788" y="4602163"/>
              <a:ext cx="439738" cy="484188"/>
            </a:xfrm>
            <a:custGeom>
              <a:avLst/>
              <a:gdLst>
                <a:gd name="T0" fmla="*/ 13 w 39"/>
                <a:gd name="T1" fmla="*/ 32 h 43"/>
                <a:gd name="T2" fmla="*/ 10 w 39"/>
                <a:gd name="T3" fmla="*/ 43 h 43"/>
                <a:gd name="T4" fmla="*/ 0 w 39"/>
                <a:gd name="T5" fmla="*/ 43 h 43"/>
                <a:gd name="T6" fmla="*/ 13 w 39"/>
                <a:gd name="T7" fmla="*/ 0 h 43"/>
                <a:gd name="T8" fmla="*/ 25 w 39"/>
                <a:gd name="T9" fmla="*/ 0 h 43"/>
                <a:gd name="T10" fmla="*/ 39 w 39"/>
                <a:gd name="T11" fmla="*/ 43 h 43"/>
                <a:gd name="T12" fmla="*/ 28 w 39"/>
                <a:gd name="T13" fmla="*/ 43 h 43"/>
                <a:gd name="T14" fmla="*/ 25 w 39"/>
                <a:gd name="T15" fmla="*/ 32 h 43"/>
                <a:gd name="T16" fmla="*/ 13 w 39"/>
                <a:gd name="T17" fmla="*/ 32 h 43"/>
                <a:gd name="T18" fmla="*/ 24 w 39"/>
                <a:gd name="T19" fmla="*/ 25 h 43"/>
                <a:gd name="T20" fmla="*/ 21 w 39"/>
                <a:gd name="T21" fmla="*/ 16 h 43"/>
                <a:gd name="T22" fmla="*/ 19 w 39"/>
                <a:gd name="T23" fmla="*/ 8 h 43"/>
                <a:gd name="T24" fmla="*/ 19 w 39"/>
                <a:gd name="T25" fmla="*/ 8 h 43"/>
                <a:gd name="T26" fmla="*/ 17 w 39"/>
                <a:gd name="T27" fmla="*/ 16 h 43"/>
                <a:gd name="T28" fmla="*/ 14 w 39"/>
                <a:gd name="T29" fmla="*/ 25 h 43"/>
                <a:gd name="T30" fmla="*/ 24 w 39"/>
                <a:gd name="T31" fmla="*/ 25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9" h="43">
                  <a:moveTo>
                    <a:pt x="13" y="32"/>
                  </a:moveTo>
                  <a:cubicBezTo>
                    <a:pt x="10" y="43"/>
                    <a:pt x="10" y="43"/>
                    <a:pt x="10" y="43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39" y="43"/>
                    <a:pt x="39" y="43"/>
                    <a:pt x="39" y="43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25" y="32"/>
                    <a:pt x="25" y="32"/>
                    <a:pt x="25" y="32"/>
                  </a:cubicBezTo>
                  <a:lnTo>
                    <a:pt x="13" y="32"/>
                  </a:lnTo>
                  <a:close/>
                  <a:moveTo>
                    <a:pt x="24" y="25"/>
                  </a:moveTo>
                  <a:cubicBezTo>
                    <a:pt x="21" y="16"/>
                    <a:pt x="21" y="16"/>
                    <a:pt x="21" y="16"/>
                  </a:cubicBezTo>
                  <a:cubicBezTo>
                    <a:pt x="20" y="13"/>
                    <a:pt x="19" y="10"/>
                    <a:pt x="19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8" y="10"/>
                    <a:pt x="17" y="13"/>
                    <a:pt x="17" y="16"/>
                  </a:cubicBezTo>
                  <a:cubicBezTo>
                    <a:pt x="14" y="25"/>
                    <a:pt x="14" y="25"/>
                    <a:pt x="14" y="25"/>
                  </a:cubicBezTo>
                  <a:lnTo>
                    <a:pt x="24" y="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0" name="Freeform 14"/>
            <p:cNvSpPr>
              <a:spLocks noEditPoints="1"/>
            </p:cNvSpPr>
            <p:nvPr/>
          </p:nvSpPr>
          <p:spPr bwMode="auto">
            <a:xfrm>
              <a:off x="5675313" y="4602163"/>
              <a:ext cx="417513" cy="484188"/>
            </a:xfrm>
            <a:custGeom>
              <a:avLst/>
              <a:gdLst>
                <a:gd name="T0" fmla="*/ 0 w 37"/>
                <a:gd name="T1" fmla="*/ 1 h 43"/>
                <a:gd name="T2" fmla="*/ 12 w 37"/>
                <a:gd name="T3" fmla="*/ 0 h 43"/>
                <a:gd name="T4" fmla="*/ 30 w 37"/>
                <a:gd name="T5" fmla="*/ 5 h 43"/>
                <a:gd name="T6" fmla="*/ 37 w 37"/>
                <a:gd name="T7" fmla="*/ 21 h 43"/>
                <a:gd name="T8" fmla="*/ 30 w 37"/>
                <a:gd name="T9" fmla="*/ 38 h 43"/>
                <a:gd name="T10" fmla="*/ 10 w 37"/>
                <a:gd name="T11" fmla="*/ 43 h 43"/>
                <a:gd name="T12" fmla="*/ 0 w 37"/>
                <a:gd name="T13" fmla="*/ 43 h 43"/>
                <a:gd name="T14" fmla="*/ 0 w 37"/>
                <a:gd name="T15" fmla="*/ 1 h 43"/>
                <a:gd name="T16" fmla="*/ 9 w 37"/>
                <a:gd name="T17" fmla="*/ 36 h 43"/>
                <a:gd name="T18" fmla="*/ 12 w 37"/>
                <a:gd name="T19" fmla="*/ 36 h 43"/>
                <a:gd name="T20" fmla="*/ 27 w 37"/>
                <a:gd name="T21" fmla="*/ 21 h 43"/>
                <a:gd name="T22" fmla="*/ 13 w 37"/>
                <a:gd name="T23" fmla="*/ 7 h 43"/>
                <a:gd name="T24" fmla="*/ 9 w 37"/>
                <a:gd name="T25" fmla="*/ 8 h 43"/>
                <a:gd name="T26" fmla="*/ 9 w 37"/>
                <a:gd name="T27" fmla="*/ 36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7" h="43">
                  <a:moveTo>
                    <a:pt x="0" y="1"/>
                  </a:moveTo>
                  <a:cubicBezTo>
                    <a:pt x="3" y="0"/>
                    <a:pt x="8" y="0"/>
                    <a:pt x="12" y="0"/>
                  </a:cubicBezTo>
                  <a:cubicBezTo>
                    <a:pt x="20" y="0"/>
                    <a:pt x="26" y="1"/>
                    <a:pt x="30" y="5"/>
                  </a:cubicBezTo>
                  <a:cubicBezTo>
                    <a:pt x="34" y="8"/>
                    <a:pt x="37" y="13"/>
                    <a:pt x="37" y="21"/>
                  </a:cubicBezTo>
                  <a:cubicBezTo>
                    <a:pt x="37" y="29"/>
                    <a:pt x="34" y="34"/>
                    <a:pt x="30" y="38"/>
                  </a:cubicBezTo>
                  <a:cubicBezTo>
                    <a:pt x="26" y="41"/>
                    <a:pt x="19" y="43"/>
                    <a:pt x="10" y="43"/>
                  </a:cubicBezTo>
                  <a:cubicBezTo>
                    <a:pt x="5" y="43"/>
                    <a:pt x="2" y="43"/>
                    <a:pt x="0" y="43"/>
                  </a:cubicBezTo>
                  <a:lnTo>
                    <a:pt x="0" y="1"/>
                  </a:lnTo>
                  <a:close/>
                  <a:moveTo>
                    <a:pt x="9" y="36"/>
                  </a:moveTo>
                  <a:cubicBezTo>
                    <a:pt x="10" y="36"/>
                    <a:pt x="11" y="36"/>
                    <a:pt x="12" y="36"/>
                  </a:cubicBezTo>
                  <a:cubicBezTo>
                    <a:pt x="21" y="36"/>
                    <a:pt x="27" y="31"/>
                    <a:pt x="27" y="21"/>
                  </a:cubicBezTo>
                  <a:cubicBezTo>
                    <a:pt x="27" y="12"/>
                    <a:pt x="22" y="7"/>
                    <a:pt x="13" y="7"/>
                  </a:cubicBezTo>
                  <a:cubicBezTo>
                    <a:pt x="11" y="7"/>
                    <a:pt x="10" y="8"/>
                    <a:pt x="9" y="8"/>
                  </a:cubicBezTo>
                  <a:lnTo>
                    <a:pt x="9" y="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3" name="Freeform 15"/>
            <p:cNvSpPr>
              <a:spLocks noEditPoints="1"/>
            </p:cNvSpPr>
            <p:nvPr/>
          </p:nvSpPr>
          <p:spPr bwMode="auto">
            <a:xfrm>
              <a:off x="6161088" y="4602163"/>
              <a:ext cx="449263" cy="495300"/>
            </a:xfrm>
            <a:custGeom>
              <a:avLst/>
              <a:gdLst>
                <a:gd name="T0" fmla="*/ 19 w 40"/>
                <a:gd name="T1" fmla="*/ 44 h 44"/>
                <a:gd name="T2" fmla="*/ 0 w 40"/>
                <a:gd name="T3" fmla="*/ 22 h 44"/>
                <a:gd name="T4" fmla="*/ 20 w 40"/>
                <a:gd name="T5" fmla="*/ 0 h 44"/>
                <a:gd name="T6" fmla="*/ 40 w 40"/>
                <a:gd name="T7" fmla="*/ 21 h 44"/>
                <a:gd name="T8" fmla="*/ 20 w 40"/>
                <a:gd name="T9" fmla="*/ 44 h 44"/>
                <a:gd name="T10" fmla="*/ 19 w 40"/>
                <a:gd name="T11" fmla="*/ 44 h 44"/>
                <a:gd name="T12" fmla="*/ 20 w 40"/>
                <a:gd name="T13" fmla="*/ 36 h 44"/>
                <a:gd name="T14" fmla="*/ 30 w 40"/>
                <a:gd name="T15" fmla="*/ 21 h 44"/>
                <a:gd name="T16" fmla="*/ 20 w 40"/>
                <a:gd name="T17" fmla="*/ 7 h 44"/>
                <a:gd name="T18" fmla="*/ 10 w 40"/>
                <a:gd name="T19" fmla="*/ 22 h 44"/>
                <a:gd name="T20" fmla="*/ 20 w 40"/>
                <a:gd name="T21" fmla="*/ 36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0" h="44">
                  <a:moveTo>
                    <a:pt x="19" y="44"/>
                  </a:moveTo>
                  <a:cubicBezTo>
                    <a:pt x="7" y="44"/>
                    <a:pt x="0" y="34"/>
                    <a:pt x="0" y="22"/>
                  </a:cubicBezTo>
                  <a:cubicBezTo>
                    <a:pt x="0" y="9"/>
                    <a:pt x="8" y="0"/>
                    <a:pt x="20" y="0"/>
                  </a:cubicBezTo>
                  <a:cubicBezTo>
                    <a:pt x="33" y="0"/>
                    <a:pt x="40" y="9"/>
                    <a:pt x="40" y="21"/>
                  </a:cubicBezTo>
                  <a:cubicBezTo>
                    <a:pt x="40" y="35"/>
                    <a:pt x="32" y="44"/>
                    <a:pt x="20" y="44"/>
                  </a:cubicBezTo>
                  <a:lnTo>
                    <a:pt x="19" y="44"/>
                  </a:lnTo>
                  <a:close/>
                  <a:moveTo>
                    <a:pt x="20" y="36"/>
                  </a:moveTo>
                  <a:cubicBezTo>
                    <a:pt x="26" y="36"/>
                    <a:pt x="30" y="30"/>
                    <a:pt x="30" y="21"/>
                  </a:cubicBezTo>
                  <a:cubicBezTo>
                    <a:pt x="30" y="14"/>
                    <a:pt x="27" y="7"/>
                    <a:pt x="20" y="7"/>
                  </a:cubicBezTo>
                  <a:cubicBezTo>
                    <a:pt x="13" y="7"/>
                    <a:pt x="10" y="14"/>
                    <a:pt x="10" y="22"/>
                  </a:cubicBezTo>
                  <a:cubicBezTo>
                    <a:pt x="10" y="30"/>
                    <a:pt x="13" y="36"/>
                    <a:pt x="20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4" name="Freeform 16"/>
            <p:cNvSpPr>
              <a:spLocks noEditPoints="1"/>
            </p:cNvSpPr>
            <p:nvPr/>
          </p:nvSpPr>
          <p:spPr bwMode="auto">
            <a:xfrm>
              <a:off x="6700838" y="4602163"/>
              <a:ext cx="360363" cy="484188"/>
            </a:xfrm>
            <a:custGeom>
              <a:avLst/>
              <a:gdLst>
                <a:gd name="T0" fmla="*/ 0 w 32"/>
                <a:gd name="T1" fmla="*/ 1 h 43"/>
                <a:gd name="T2" fmla="*/ 13 w 32"/>
                <a:gd name="T3" fmla="*/ 0 h 43"/>
                <a:gd name="T4" fmla="*/ 26 w 32"/>
                <a:gd name="T5" fmla="*/ 4 h 43"/>
                <a:gd name="T6" fmla="*/ 30 w 32"/>
                <a:gd name="T7" fmla="*/ 12 h 43"/>
                <a:gd name="T8" fmla="*/ 23 w 32"/>
                <a:gd name="T9" fmla="*/ 23 h 43"/>
                <a:gd name="T10" fmla="*/ 23 w 32"/>
                <a:gd name="T11" fmla="*/ 23 h 43"/>
                <a:gd name="T12" fmla="*/ 28 w 32"/>
                <a:gd name="T13" fmla="*/ 31 h 43"/>
                <a:gd name="T14" fmla="*/ 32 w 32"/>
                <a:gd name="T15" fmla="*/ 43 h 43"/>
                <a:gd name="T16" fmla="*/ 22 w 32"/>
                <a:gd name="T17" fmla="*/ 43 h 43"/>
                <a:gd name="T18" fmla="*/ 19 w 32"/>
                <a:gd name="T19" fmla="*/ 33 h 43"/>
                <a:gd name="T20" fmla="*/ 12 w 32"/>
                <a:gd name="T21" fmla="*/ 26 h 43"/>
                <a:gd name="T22" fmla="*/ 9 w 32"/>
                <a:gd name="T23" fmla="*/ 26 h 43"/>
                <a:gd name="T24" fmla="*/ 9 w 32"/>
                <a:gd name="T25" fmla="*/ 43 h 43"/>
                <a:gd name="T26" fmla="*/ 0 w 32"/>
                <a:gd name="T27" fmla="*/ 43 h 43"/>
                <a:gd name="T28" fmla="*/ 0 w 32"/>
                <a:gd name="T29" fmla="*/ 1 h 43"/>
                <a:gd name="T30" fmla="*/ 9 w 32"/>
                <a:gd name="T31" fmla="*/ 19 h 43"/>
                <a:gd name="T32" fmla="*/ 13 w 32"/>
                <a:gd name="T33" fmla="*/ 19 h 43"/>
                <a:gd name="T34" fmla="*/ 21 w 32"/>
                <a:gd name="T35" fmla="*/ 13 h 43"/>
                <a:gd name="T36" fmla="*/ 14 w 32"/>
                <a:gd name="T37" fmla="*/ 7 h 43"/>
                <a:gd name="T38" fmla="*/ 9 w 32"/>
                <a:gd name="T39" fmla="*/ 8 h 43"/>
                <a:gd name="T40" fmla="*/ 9 w 32"/>
                <a:gd name="T41" fmla="*/ 19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2" h="43">
                  <a:moveTo>
                    <a:pt x="0" y="1"/>
                  </a:moveTo>
                  <a:cubicBezTo>
                    <a:pt x="3" y="1"/>
                    <a:pt x="7" y="0"/>
                    <a:pt x="13" y="0"/>
                  </a:cubicBezTo>
                  <a:cubicBezTo>
                    <a:pt x="19" y="0"/>
                    <a:pt x="23" y="1"/>
                    <a:pt x="26" y="4"/>
                  </a:cubicBezTo>
                  <a:cubicBezTo>
                    <a:pt x="29" y="6"/>
                    <a:pt x="30" y="8"/>
                    <a:pt x="30" y="12"/>
                  </a:cubicBezTo>
                  <a:cubicBezTo>
                    <a:pt x="30" y="18"/>
                    <a:pt x="26" y="21"/>
                    <a:pt x="23" y="23"/>
                  </a:cubicBezTo>
                  <a:cubicBezTo>
                    <a:pt x="23" y="23"/>
                    <a:pt x="23" y="23"/>
                    <a:pt x="23" y="23"/>
                  </a:cubicBezTo>
                  <a:cubicBezTo>
                    <a:pt x="26" y="24"/>
                    <a:pt x="27" y="27"/>
                    <a:pt x="28" y="31"/>
                  </a:cubicBezTo>
                  <a:cubicBezTo>
                    <a:pt x="30" y="36"/>
                    <a:pt x="31" y="41"/>
                    <a:pt x="32" y="43"/>
                  </a:cubicBezTo>
                  <a:cubicBezTo>
                    <a:pt x="22" y="43"/>
                    <a:pt x="22" y="43"/>
                    <a:pt x="22" y="43"/>
                  </a:cubicBezTo>
                  <a:cubicBezTo>
                    <a:pt x="21" y="42"/>
                    <a:pt x="20" y="38"/>
                    <a:pt x="19" y="33"/>
                  </a:cubicBezTo>
                  <a:cubicBezTo>
                    <a:pt x="18" y="28"/>
                    <a:pt x="16" y="26"/>
                    <a:pt x="12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9" y="43"/>
                    <a:pt x="9" y="43"/>
                    <a:pt x="9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1"/>
                  </a:lnTo>
                  <a:close/>
                  <a:moveTo>
                    <a:pt x="9" y="19"/>
                  </a:moveTo>
                  <a:cubicBezTo>
                    <a:pt x="13" y="19"/>
                    <a:pt x="13" y="19"/>
                    <a:pt x="13" y="19"/>
                  </a:cubicBezTo>
                  <a:cubicBezTo>
                    <a:pt x="18" y="19"/>
                    <a:pt x="21" y="17"/>
                    <a:pt x="21" y="13"/>
                  </a:cubicBezTo>
                  <a:cubicBezTo>
                    <a:pt x="21" y="9"/>
                    <a:pt x="18" y="7"/>
                    <a:pt x="14" y="7"/>
                  </a:cubicBezTo>
                  <a:cubicBezTo>
                    <a:pt x="11" y="7"/>
                    <a:pt x="10" y="7"/>
                    <a:pt x="9" y="8"/>
                  </a:cubicBezTo>
                  <a:lnTo>
                    <a:pt x="9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5" name="Freeform 17"/>
            <p:cNvSpPr>
              <a:spLocks noEditPoints="1"/>
            </p:cNvSpPr>
            <p:nvPr/>
          </p:nvSpPr>
          <p:spPr bwMode="auto">
            <a:xfrm>
              <a:off x="7107238" y="4602163"/>
              <a:ext cx="438150" cy="484188"/>
            </a:xfrm>
            <a:custGeom>
              <a:avLst/>
              <a:gdLst>
                <a:gd name="T0" fmla="*/ 13 w 39"/>
                <a:gd name="T1" fmla="*/ 32 h 43"/>
                <a:gd name="T2" fmla="*/ 10 w 39"/>
                <a:gd name="T3" fmla="*/ 43 h 43"/>
                <a:gd name="T4" fmla="*/ 0 w 39"/>
                <a:gd name="T5" fmla="*/ 43 h 43"/>
                <a:gd name="T6" fmla="*/ 13 w 39"/>
                <a:gd name="T7" fmla="*/ 0 h 43"/>
                <a:gd name="T8" fmla="*/ 25 w 39"/>
                <a:gd name="T9" fmla="*/ 0 h 43"/>
                <a:gd name="T10" fmla="*/ 39 w 39"/>
                <a:gd name="T11" fmla="*/ 43 h 43"/>
                <a:gd name="T12" fmla="*/ 28 w 39"/>
                <a:gd name="T13" fmla="*/ 43 h 43"/>
                <a:gd name="T14" fmla="*/ 25 w 39"/>
                <a:gd name="T15" fmla="*/ 32 h 43"/>
                <a:gd name="T16" fmla="*/ 13 w 39"/>
                <a:gd name="T17" fmla="*/ 32 h 43"/>
                <a:gd name="T18" fmla="*/ 23 w 39"/>
                <a:gd name="T19" fmla="*/ 25 h 43"/>
                <a:gd name="T20" fmla="*/ 21 w 39"/>
                <a:gd name="T21" fmla="*/ 16 h 43"/>
                <a:gd name="T22" fmla="*/ 19 w 39"/>
                <a:gd name="T23" fmla="*/ 8 h 43"/>
                <a:gd name="T24" fmla="*/ 19 w 39"/>
                <a:gd name="T25" fmla="*/ 8 h 43"/>
                <a:gd name="T26" fmla="*/ 17 w 39"/>
                <a:gd name="T27" fmla="*/ 16 h 43"/>
                <a:gd name="T28" fmla="*/ 14 w 39"/>
                <a:gd name="T29" fmla="*/ 25 h 43"/>
                <a:gd name="T30" fmla="*/ 23 w 39"/>
                <a:gd name="T31" fmla="*/ 25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9" h="43">
                  <a:moveTo>
                    <a:pt x="13" y="32"/>
                  </a:moveTo>
                  <a:cubicBezTo>
                    <a:pt x="10" y="43"/>
                    <a:pt x="10" y="43"/>
                    <a:pt x="10" y="43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39" y="43"/>
                    <a:pt x="39" y="43"/>
                    <a:pt x="39" y="43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25" y="32"/>
                    <a:pt x="25" y="32"/>
                    <a:pt x="25" y="32"/>
                  </a:cubicBezTo>
                  <a:lnTo>
                    <a:pt x="13" y="32"/>
                  </a:lnTo>
                  <a:close/>
                  <a:moveTo>
                    <a:pt x="23" y="25"/>
                  </a:moveTo>
                  <a:cubicBezTo>
                    <a:pt x="21" y="16"/>
                    <a:pt x="21" y="16"/>
                    <a:pt x="21" y="16"/>
                  </a:cubicBezTo>
                  <a:cubicBezTo>
                    <a:pt x="20" y="13"/>
                    <a:pt x="19" y="10"/>
                    <a:pt x="19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8" y="10"/>
                    <a:pt x="17" y="13"/>
                    <a:pt x="17" y="16"/>
                  </a:cubicBezTo>
                  <a:cubicBezTo>
                    <a:pt x="14" y="25"/>
                    <a:pt x="14" y="25"/>
                    <a:pt x="14" y="25"/>
                  </a:cubicBezTo>
                  <a:lnTo>
                    <a:pt x="23" y="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6" name="Freeform 18"/>
            <p:cNvSpPr>
              <a:spLocks/>
            </p:cNvSpPr>
            <p:nvPr/>
          </p:nvSpPr>
          <p:spPr bwMode="auto">
            <a:xfrm>
              <a:off x="2971801" y="3824288"/>
              <a:ext cx="373063" cy="495300"/>
            </a:xfrm>
            <a:custGeom>
              <a:avLst/>
              <a:gdLst>
                <a:gd name="T0" fmla="*/ 33 w 33"/>
                <a:gd name="T1" fmla="*/ 42 h 44"/>
                <a:gd name="T2" fmla="*/ 22 w 33"/>
                <a:gd name="T3" fmla="*/ 44 h 44"/>
                <a:gd name="T4" fmla="*/ 0 w 33"/>
                <a:gd name="T5" fmla="*/ 23 h 44"/>
                <a:gd name="T6" fmla="*/ 23 w 33"/>
                <a:gd name="T7" fmla="*/ 0 h 44"/>
                <a:gd name="T8" fmla="*/ 33 w 33"/>
                <a:gd name="T9" fmla="*/ 2 h 44"/>
                <a:gd name="T10" fmla="*/ 31 w 33"/>
                <a:gd name="T11" fmla="*/ 10 h 44"/>
                <a:gd name="T12" fmla="*/ 23 w 33"/>
                <a:gd name="T13" fmla="*/ 8 h 44"/>
                <a:gd name="T14" fmla="*/ 10 w 33"/>
                <a:gd name="T15" fmla="*/ 22 h 44"/>
                <a:gd name="T16" fmla="*/ 23 w 33"/>
                <a:gd name="T17" fmla="*/ 36 h 44"/>
                <a:gd name="T18" fmla="*/ 31 w 33"/>
                <a:gd name="T19" fmla="*/ 35 h 44"/>
                <a:gd name="T20" fmla="*/ 33 w 33"/>
                <a:gd name="T21" fmla="*/ 4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3" h="44">
                  <a:moveTo>
                    <a:pt x="33" y="42"/>
                  </a:moveTo>
                  <a:cubicBezTo>
                    <a:pt x="31" y="43"/>
                    <a:pt x="27" y="44"/>
                    <a:pt x="22" y="44"/>
                  </a:cubicBezTo>
                  <a:cubicBezTo>
                    <a:pt x="7" y="44"/>
                    <a:pt x="0" y="35"/>
                    <a:pt x="0" y="23"/>
                  </a:cubicBezTo>
                  <a:cubicBezTo>
                    <a:pt x="0" y="8"/>
                    <a:pt x="10" y="0"/>
                    <a:pt x="23" y="0"/>
                  </a:cubicBezTo>
                  <a:cubicBezTo>
                    <a:pt x="28" y="0"/>
                    <a:pt x="32" y="1"/>
                    <a:pt x="33" y="2"/>
                  </a:cubicBezTo>
                  <a:cubicBezTo>
                    <a:pt x="31" y="10"/>
                    <a:pt x="31" y="10"/>
                    <a:pt x="31" y="10"/>
                  </a:cubicBezTo>
                  <a:cubicBezTo>
                    <a:pt x="29" y="9"/>
                    <a:pt x="27" y="8"/>
                    <a:pt x="23" y="8"/>
                  </a:cubicBezTo>
                  <a:cubicBezTo>
                    <a:pt x="16" y="8"/>
                    <a:pt x="10" y="13"/>
                    <a:pt x="10" y="22"/>
                  </a:cubicBezTo>
                  <a:cubicBezTo>
                    <a:pt x="10" y="31"/>
                    <a:pt x="15" y="36"/>
                    <a:pt x="23" y="36"/>
                  </a:cubicBezTo>
                  <a:cubicBezTo>
                    <a:pt x="26" y="36"/>
                    <a:pt x="29" y="35"/>
                    <a:pt x="31" y="35"/>
                  </a:cubicBezTo>
                  <a:lnTo>
                    <a:pt x="33" y="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7" name="Freeform 19"/>
            <p:cNvSpPr>
              <a:spLocks noEditPoints="1"/>
            </p:cNvSpPr>
            <p:nvPr/>
          </p:nvSpPr>
          <p:spPr bwMode="auto">
            <a:xfrm>
              <a:off x="3378201" y="3824288"/>
              <a:ext cx="461963" cy="495300"/>
            </a:xfrm>
            <a:custGeom>
              <a:avLst/>
              <a:gdLst>
                <a:gd name="T0" fmla="*/ 20 w 41"/>
                <a:gd name="T1" fmla="*/ 44 h 44"/>
                <a:gd name="T2" fmla="*/ 0 w 41"/>
                <a:gd name="T3" fmla="*/ 22 h 44"/>
                <a:gd name="T4" fmla="*/ 21 w 41"/>
                <a:gd name="T5" fmla="*/ 0 h 44"/>
                <a:gd name="T6" fmla="*/ 41 w 41"/>
                <a:gd name="T7" fmla="*/ 22 h 44"/>
                <a:gd name="T8" fmla="*/ 20 w 41"/>
                <a:gd name="T9" fmla="*/ 44 h 44"/>
                <a:gd name="T10" fmla="*/ 21 w 41"/>
                <a:gd name="T11" fmla="*/ 36 h 44"/>
                <a:gd name="T12" fmla="*/ 31 w 41"/>
                <a:gd name="T13" fmla="*/ 22 h 44"/>
                <a:gd name="T14" fmla="*/ 21 w 41"/>
                <a:gd name="T15" fmla="*/ 8 h 44"/>
                <a:gd name="T16" fmla="*/ 10 w 41"/>
                <a:gd name="T17" fmla="*/ 22 h 44"/>
                <a:gd name="T18" fmla="*/ 21 w 41"/>
                <a:gd name="T19" fmla="*/ 36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44">
                  <a:moveTo>
                    <a:pt x="20" y="44"/>
                  </a:moveTo>
                  <a:cubicBezTo>
                    <a:pt x="8" y="44"/>
                    <a:pt x="0" y="34"/>
                    <a:pt x="0" y="22"/>
                  </a:cubicBezTo>
                  <a:cubicBezTo>
                    <a:pt x="0" y="10"/>
                    <a:pt x="9" y="0"/>
                    <a:pt x="21" y="0"/>
                  </a:cubicBezTo>
                  <a:cubicBezTo>
                    <a:pt x="34" y="0"/>
                    <a:pt x="41" y="10"/>
                    <a:pt x="41" y="22"/>
                  </a:cubicBezTo>
                  <a:cubicBezTo>
                    <a:pt x="41" y="36"/>
                    <a:pt x="33" y="44"/>
                    <a:pt x="20" y="44"/>
                  </a:cubicBezTo>
                  <a:close/>
                  <a:moveTo>
                    <a:pt x="21" y="36"/>
                  </a:moveTo>
                  <a:cubicBezTo>
                    <a:pt x="27" y="36"/>
                    <a:pt x="31" y="30"/>
                    <a:pt x="31" y="22"/>
                  </a:cubicBezTo>
                  <a:cubicBezTo>
                    <a:pt x="31" y="14"/>
                    <a:pt x="27" y="8"/>
                    <a:pt x="21" y="8"/>
                  </a:cubicBezTo>
                  <a:cubicBezTo>
                    <a:pt x="14" y="8"/>
                    <a:pt x="10" y="14"/>
                    <a:pt x="10" y="22"/>
                  </a:cubicBezTo>
                  <a:cubicBezTo>
                    <a:pt x="10" y="30"/>
                    <a:pt x="14" y="36"/>
                    <a:pt x="2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8" name="Freeform 20"/>
            <p:cNvSpPr>
              <a:spLocks/>
            </p:cNvSpPr>
            <p:nvPr/>
          </p:nvSpPr>
          <p:spPr bwMode="auto">
            <a:xfrm>
              <a:off x="3917951" y="3835400"/>
              <a:ext cx="530225" cy="473075"/>
            </a:xfrm>
            <a:custGeom>
              <a:avLst/>
              <a:gdLst>
                <a:gd name="T0" fmla="*/ 37 w 47"/>
                <a:gd name="T1" fmla="*/ 26 h 42"/>
                <a:gd name="T2" fmla="*/ 36 w 47"/>
                <a:gd name="T3" fmla="*/ 9 h 42"/>
                <a:gd name="T4" fmla="*/ 36 w 47"/>
                <a:gd name="T5" fmla="*/ 9 h 42"/>
                <a:gd name="T6" fmla="*/ 31 w 47"/>
                <a:gd name="T7" fmla="*/ 25 h 42"/>
                <a:gd name="T8" fmla="*/ 26 w 47"/>
                <a:gd name="T9" fmla="*/ 42 h 42"/>
                <a:gd name="T10" fmla="*/ 19 w 47"/>
                <a:gd name="T11" fmla="*/ 42 h 42"/>
                <a:gd name="T12" fmla="*/ 14 w 47"/>
                <a:gd name="T13" fmla="*/ 25 h 42"/>
                <a:gd name="T14" fmla="*/ 10 w 47"/>
                <a:gd name="T15" fmla="*/ 9 h 42"/>
                <a:gd name="T16" fmla="*/ 10 w 47"/>
                <a:gd name="T17" fmla="*/ 9 h 42"/>
                <a:gd name="T18" fmla="*/ 9 w 47"/>
                <a:gd name="T19" fmla="*/ 26 h 42"/>
                <a:gd name="T20" fmla="*/ 9 w 47"/>
                <a:gd name="T21" fmla="*/ 42 h 42"/>
                <a:gd name="T22" fmla="*/ 0 w 47"/>
                <a:gd name="T23" fmla="*/ 42 h 42"/>
                <a:gd name="T24" fmla="*/ 2 w 47"/>
                <a:gd name="T25" fmla="*/ 0 h 42"/>
                <a:gd name="T26" fmla="*/ 15 w 47"/>
                <a:gd name="T27" fmla="*/ 0 h 42"/>
                <a:gd name="T28" fmla="*/ 19 w 47"/>
                <a:gd name="T29" fmla="*/ 14 h 42"/>
                <a:gd name="T30" fmla="*/ 23 w 47"/>
                <a:gd name="T31" fmla="*/ 29 h 42"/>
                <a:gd name="T32" fmla="*/ 23 w 47"/>
                <a:gd name="T33" fmla="*/ 29 h 42"/>
                <a:gd name="T34" fmla="*/ 27 w 47"/>
                <a:gd name="T35" fmla="*/ 14 h 42"/>
                <a:gd name="T36" fmla="*/ 32 w 47"/>
                <a:gd name="T37" fmla="*/ 0 h 42"/>
                <a:gd name="T38" fmla="*/ 44 w 47"/>
                <a:gd name="T39" fmla="*/ 0 h 42"/>
                <a:gd name="T40" fmla="*/ 47 w 47"/>
                <a:gd name="T41" fmla="*/ 42 h 42"/>
                <a:gd name="T42" fmla="*/ 37 w 47"/>
                <a:gd name="T43" fmla="*/ 42 h 42"/>
                <a:gd name="T44" fmla="*/ 37 w 47"/>
                <a:gd name="T45" fmla="*/ 26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7" h="42">
                  <a:moveTo>
                    <a:pt x="37" y="26"/>
                  </a:moveTo>
                  <a:cubicBezTo>
                    <a:pt x="36" y="21"/>
                    <a:pt x="36" y="15"/>
                    <a:pt x="36" y="9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5" y="14"/>
                    <a:pt x="33" y="20"/>
                    <a:pt x="31" y="25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19" y="42"/>
                    <a:pt x="19" y="42"/>
                    <a:pt x="19" y="42"/>
                  </a:cubicBezTo>
                  <a:cubicBezTo>
                    <a:pt x="14" y="25"/>
                    <a:pt x="14" y="25"/>
                    <a:pt x="14" y="25"/>
                  </a:cubicBezTo>
                  <a:cubicBezTo>
                    <a:pt x="13" y="20"/>
                    <a:pt x="11" y="14"/>
                    <a:pt x="10" y="9"/>
                  </a:cubicBezTo>
                  <a:cubicBezTo>
                    <a:pt x="10" y="9"/>
                    <a:pt x="10" y="9"/>
                    <a:pt x="10" y="9"/>
                  </a:cubicBezTo>
                  <a:cubicBezTo>
                    <a:pt x="10" y="14"/>
                    <a:pt x="10" y="21"/>
                    <a:pt x="9" y="26"/>
                  </a:cubicBezTo>
                  <a:cubicBezTo>
                    <a:pt x="9" y="42"/>
                    <a:pt x="9" y="42"/>
                    <a:pt x="9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21" y="19"/>
                    <a:pt x="22" y="24"/>
                    <a:pt x="23" y="29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4" y="24"/>
                    <a:pt x="26" y="19"/>
                    <a:pt x="27" y="14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7" y="42"/>
                    <a:pt x="47" y="42"/>
                    <a:pt x="47" y="42"/>
                  </a:cubicBezTo>
                  <a:cubicBezTo>
                    <a:pt x="37" y="42"/>
                    <a:pt x="37" y="42"/>
                    <a:pt x="37" y="42"/>
                  </a:cubicBezTo>
                  <a:lnTo>
                    <a:pt x="37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9" name="Rectangle 21"/>
            <p:cNvSpPr>
              <a:spLocks noChangeArrowheads="1"/>
            </p:cNvSpPr>
            <p:nvPr/>
          </p:nvSpPr>
          <p:spPr bwMode="auto">
            <a:xfrm>
              <a:off x="4538663" y="3835400"/>
              <a:ext cx="112713" cy="4730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0" name="Freeform 22"/>
            <p:cNvSpPr>
              <a:spLocks/>
            </p:cNvSpPr>
            <p:nvPr/>
          </p:nvSpPr>
          <p:spPr bwMode="auto">
            <a:xfrm>
              <a:off x="4740276" y="3824288"/>
              <a:ext cx="327025" cy="495300"/>
            </a:xfrm>
            <a:custGeom>
              <a:avLst/>
              <a:gdLst>
                <a:gd name="T0" fmla="*/ 2 w 29"/>
                <a:gd name="T1" fmla="*/ 33 h 44"/>
                <a:gd name="T2" fmla="*/ 12 w 29"/>
                <a:gd name="T3" fmla="*/ 36 h 44"/>
                <a:gd name="T4" fmla="*/ 19 w 29"/>
                <a:gd name="T5" fmla="*/ 31 h 44"/>
                <a:gd name="T6" fmla="*/ 12 w 29"/>
                <a:gd name="T7" fmla="*/ 26 h 44"/>
                <a:gd name="T8" fmla="*/ 0 w 29"/>
                <a:gd name="T9" fmla="*/ 13 h 44"/>
                <a:gd name="T10" fmla="*/ 16 w 29"/>
                <a:gd name="T11" fmla="*/ 0 h 44"/>
                <a:gd name="T12" fmla="*/ 27 w 29"/>
                <a:gd name="T13" fmla="*/ 2 h 44"/>
                <a:gd name="T14" fmla="*/ 25 w 29"/>
                <a:gd name="T15" fmla="*/ 10 h 44"/>
                <a:gd name="T16" fmla="*/ 16 w 29"/>
                <a:gd name="T17" fmla="*/ 8 h 44"/>
                <a:gd name="T18" fmla="*/ 10 w 29"/>
                <a:gd name="T19" fmla="*/ 12 h 44"/>
                <a:gd name="T20" fmla="*/ 18 w 29"/>
                <a:gd name="T21" fmla="*/ 18 h 44"/>
                <a:gd name="T22" fmla="*/ 29 w 29"/>
                <a:gd name="T23" fmla="*/ 31 h 44"/>
                <a:gd name="T24" fmla="*/ 12 w 29"/>
                <a:gd name="T25" fmla="*/ 44 h 44"/>
                <a:gd name="T26" fmla="*/ 0 w 29"/>
                <a:gd name="T27" fmla="*/ 41 h 44"/>
                <a:gd name="T28" fmla="*/ 2 w 29"/>
                <a:gd name="T29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9" h="44">
                  <a:moveTo>
                    <a:pt x="2" y="33"/>
                  </a:moveTo>
                  <a:cubicBezTo>
                    <a:pt x="4" y="35"/>
                    <a:pt x="8" y="36"/>
                    <a:pt x="12" y="36"/>
                  </a:cubicBezTo>
                  <a:cubicBezTo>
                    <a:pt x="17" y="36"/>
                    <a:pt x="19" y="34"/>
                    <a:pt x="19" y="31"/>
                  </a:cubicBezTo>
                  <a:cubicBezTo>
                    <a:pt x="19" y="29"/>
                    <a:pt x="17" y="27"/>
                    <a:pt x="12" y="26"/>
                  </a:cubicBezTo>
                  <a:cubicBezTo>
                    <a:pt x="5" y="23"/>
                    <a:pt x="0" y="19"/>
                    <a:pt x="0" y="13"/>
                  </a:cubicBezTo>
                  <a:cubicBezTo>
                    <a:pt x="0" y="6"/>
                    <a:pt x="6" y="0"/>
                    <a:pt x="16" y="0"/>
                  </a:cubicBezTo>
                  <a:cubicBezTo>
                    <a:pt x="21" y="0"/>
                    <a:pt x="25" y="1"/>
                    <a:pt x="27" y="2"/>
                  </a:cubicBezTo>
                  <a:cubicBezTo>
                    <a:pt x="25" y="10"/>
                    <a:pt x="25" y="10"/>
                    <a:pt x="25" y="10"/>
                  </a:cubicBezTo>
                  <a:cubicBezTo>
                    <a:pt x="23" y="9"/>
                    <a:pt x="20" y="8"/>
                    <a:pt x="16" y="8"/>
                  </a:cubicBezTo>
                  <a:cubicBezTo>
                    <a:pt x="12" y="8"/>
                    <a:pt x="10" y="10"/>
                    <a:pt x="10" y="12"/>
                  </a:cubicBezTo>
                  <a:cubicBezTo>
                    <a:pt x="10" y="15"/>
                    <a:pt x="12" y="16"/>
                    <a:pt x="18" y="18"/>
                  </a:cubicBezTo>
                  <a:cubicBezTo>
                    <a:pt x="25" y="21"/>
                    <a:pt x="29" y="25"/>
                    <a:pt x="29" y="31"/>
                  </a:cubicBezTo>
                  <a:cubicBezTo>
                    <a:pt x="29" y="38"/>
                    <a:pt x="23" y="44"/>
                    <a:pt x="12" y="44"/>
                  </a:cubicBezTo>
                  <a:cubicBezTo>
                    <a:pt x="7" y="44"/>
                    <a:pt x="2" y="43"/>
                    <a:pt x="0" y="41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1" name="Rectangle 23"/>
            <p:cNvSpPr>
              <a:spLocks noChangeArrowheads="1"/>
            </p:cNvSpPr>
            <p:nvPr/>
          </p:nvSpPr>
          <p:spPr bwMode="auto">
            <a:xfrm>
              <a:off x="5157788" y="3835400"/>
              <a:ext cx="101600" cy="4730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2" name="Freeform 24"/>
            <p:cNvSpPr>
              <a:spLocks noEditPoints="1"/>
            </p:cNvSpPr>
            <p:nvPr/>
          </p:nvSpPr>
          <p:spPr bwMode="auto">
            <a:xfrm>
              <a:off x="5349876" y="3824288"/>
              <a:ext cx="449263" cy="495300"/>
            </a:xfrm>
            <a:custGeom>
              <a:avLst/>
              <a:gdLst>
                <a:gd name="T0" fmla="*/ 20 w 40"/>
                <a:gd name="T1" fmla="*/ 44 h 44"/>
                <a:gd name="T2" fmla="*/ 0 w 40"/>
                <a:gd name="T3" fmla="*/ 22 h 44"/>
                <a:gd name="T4" fmla="*/ 20 w 40"/>
                <a:gd name="T5" fmla="*/ 0 h 44"/>
                <a:gd name="T6" fmla="*/ 40 w 40"/>
                <a:gd name="T7" fmla="*/ 22 h 44"/>
                <a:gd name="T8" fmla="*/ 20 w 40"/>
                <a:gd name="T9" fmla="*/ 44 h 44"/>
                <a:gd name="T10" fmla="*/ 20 w 40"/>
                <a:gd name="T11" fmla="*/ 36 h 44"/>
                <a:gd name="T12" fmla="*/ 30 w 40"/>
                <a:gd name="T13" fmla="*/ 22 h 44"/>
                <a:gd name="T14" fmla="*/ 20 w 40"/>
                <a:gd name="T15" fmla="*/ 8 h 44"/>
                <a:gd name="T16" fmla="*/ 10 w 40"/>
                <a:gd name="T17" fmla="*/ 22 h 44"/>
                <a:gd name="T18" fmla="*/ 20 w 40"/>
                <a:gd name="T19" fmla="*/ 36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0" h="44">
                  <a:moveTo>
                    <a:pt x="20" y="44"/>
                  </a:moveTo>
                  <a:cubicBezTo>
                    <a:pt x="7" y="44"/>
                    <a:pt x="0" y="34"/>
                    <a:pt x="0" y="22"/>
                  </a:cubicBezTo>
                  <a:cubicBezTo>
                    <a:pt x="0" y="10"/>
                    <a:pt x="8" y="0"/>
                    <a:pt x="20" y="0"/>
                  </a:cubicBezTo>
                  <a:cubicBezTo>
                    <a:pt x="33" y="0"/>
                    <a:pt x="40" y="10"/>
                    <a:pt x="40" y="22"/>
                  </a:cubicBezTo>
                  <a:cubicBezTo>
                    <a:pt x="40" y="36"/>
                    <a:pt x="32" y="44"/>
                    <a:pt x="20" y="44"/>
                  </a:cubicBezTo>
                  <a:close/>
                  <a:moveTo>
                    <a:pt x="20" y="36"/>
                  </a:moveTo>
                  <a:cubicBezTo>
                    <a:pt x="27" y="36"/>
                    <a:pt x="30" y="30"/>
                    <a:pt x="30" y="22"/>
                  </a:cubicBezTo>
                  <a:cubicBezTo>
                    <a:pt x="30" y="14"/>
                    <a:pt x="27" y="8"/>
                    <a:pt x="20" y="8"/>
                  </a:cubicBezTo>
                  <a:cubicBezTo>
                    <a:pt x="13" y="8"/>
                    <a:pt x="10" y="14"/>
                    <a:pt x="10" y="22"/>
                  </a:cubicBezTo>
                  <a:cubicBezTo>
                    <a:pt x="10" y="30"/>
                    <a:pt x="14" y="36"/>
                    <a:pt x="20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3" name="Freeform 25"/>
            <p:cNvSpPr>
              <a:spLocks/>
            </p:cNvSpPr>
            <p:nvPr/>
          </p:nvSpPr>
          <p:spPr bwMode="auto">
            <a:xfrm>
              <a:off x="5889626" y="3835400"/>
              <a:ext cx="395288" cy="473075"/>
            </a:xfrm>
            <a:custGeom>
              <a:avLst/>
              <a:gdLst>
                <a:gd name="T0" fmla="*/ 0 w 35"/>
                <a:gd name="T1" fmla="*/ 42 h 42"/>
                <a:gd name="T2" fmla="*/ 0 w 35"/>
                <a:gd name="T3" fmla="*/ 0 h 42"/>
                <a:gd name="T4" fmla="*/ 11 w 35"/>
                <a:gd name="T5" fmla="*/ 0 h 42"/>
                <a:gd name="T6" fmla="*/ 20 w 35"/>
                <a:gd name="T7" fmla="*/ 15 h 42"/>
                <a:gd name="T8" fmla="*/ 27 w 35"/>
                <a:gd name="T9" fmla="*/ 30 h 42"/>
                <a:gd name="T10" fmla="*/ 27 w 35"/>
                <a:gd name="T11" fmla="*/ 30 h 42"/>
                <a:gd name="T12" fmla="*/ 26 w 35"/>
                <a:gd name="T13" fmla="*/ 12 h 42"/>
                <a:gd name="T14" fmla="*/ 26 w 35"/>
                <a:gd name="T15" fmla="*/ 0 h 42"/>
                <a:gd name="T16" fmla="*/ 35 w 35"/>
                <a:gd name="T17" fmla="*/ 0 h 42"/>
                <a:gd name="T18" fmla="*/ 35 w 35"/>
                <a:gd name="T19" fmla="*/ 42 h 42"/>
                <a:gd name="T20" fmla="*/ 25 w 35"/>
                <a:gd name="T21" fmla="*/ 42 h 42"/>
                <a:gd name="T22" fmla="*/ 16 w 35"/>
                <a:gd name="T23" fmla="*/ 26 h 42"/>
                <a:gd name="T24" fmla="*/ 9 w 35"/>
                <a:gd name="T25" fmla="*/ 11 h 42"/>
                <a:gd name="T26" fmla="*/ 8 w 35"/>
                <a:gd name="T27" fmla="*/ 11 h 42"/>
                <a:gd name="T28" fmla="*/ 9 w 35"/>
                <a:gd name="T29" fmla="*/ 29 h 42"/>
                <a:gd name="T30" fmla="*/ 9 w 35"/>
                <a:gd name="T31" fmla="*/ 42 h 42"/>
                <a:gd name="T32" fmla="*/ 0 w 35"/>
                <a:gd name="T33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5" h="42">
                  <a:moveTo>
                    <a:pt x="0" y="42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20" y="15"/>
                    <a:pt x="20" y="15"/>
                    <a:pt x="20" y="15"/>
                  </a:cubicBezTo>
                  <a:cubicBezTo>
                    <a:pt x="23" y="20"/>
                    <a:pt x="25" y="25"/>
                    <a:pt x="27" y="30"/>
                  </a:cubicBezTo>
                  <a:cubicBezTo>
                    <a:pt x="27" y="30"/>
                    <a:pt x="27" y="30"/>
                    <a:pt x="27" y="30"/>
                  </a:cubicBezTo>
                  <a:cubicBezTo>
                    <a:pt x="26" y="24"/>
                    <a:pt x="26" y="19"/>
                    <a:pt x="26" y="12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42"/>
                    <a:pt x="35" y="42"/>
                    <a:pt x="35" y="42"/>
                  </a:cubicBezTo>
                  <a:cubicBezTo>
                    <a:pt x="25" y="42"/>
                    <a:pt x="25" y="42"/>
                    <a:pt x="25" y="42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3" y="21"/>
                    <a:pt x="11" y="16"/>
                    <a:pt x="9" y="11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9" y="17"/>
                    <a:pt x="9" y="23"/>
                    <a:pt x="9" y="29"/>
                  </a:cubicBezTo>
                  <a:cubicBezTo>
                    <a:pt x="9" y="42"/>
                    <a:pt x="9" y="42"/>
                    <a:pt x="9" y="42"/>
                  </a:cubicBezTo>
                  <a:lnTo>
                    <a:pt x="0" y="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4" name="Freeform 26"/>
            <p:cNvSpPr>
              <a:spLocks/>
            </p:cNvSpPr>
            <p:nvPr/>
          </p:nvSpPr>
          <p:spPr bwMode="auto">
            <a:xfrm>
              <a:off x="5529263" y="3698875"/>
              <a:ext cx="169863" cy="90488"/>
            </a:xfrm>
            <a:custGeom>
              <a:avLst/>
              <a:gdLst>
                <a:gd name="T0" fmla="*/ 0 w 107"/>
                <a:gd name="T1" fmla="*/ 57 h 57"/>
                <a:gd name="T2" fmla="*/ 36 w 107"/>
                <a:gd name="T3" fmla="*/ 0 h 57"/>
                <a:gd name="T4" fmla="*/ 107 w 107"/>
                <a:gd name="T5" fmla="*/ 0 h 57"/>
                <a:gd name="T6" fmla="*/ 43 w 107"/>
                <a:gd name="T7" fmla="*/ 57 h 57"/>
                <a:gd name="T8" fmla="*/ 0 w 107"/>
                <a:gd name="T9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7" h="57">
                  <a:moveTo>
                    <a:pt x="0" y="57"/>
                  </a:moveTo>
                  <a:lnTo>
                    <a:pt x="36" y="0"/>
                  </a:lnTo>
                  <a:lnTo>
                    <a:pt x="107" y="0"/>
                  </a:lnTo>
                  <a:lnTo>
                    <a:pt x="43" y="57"/>
                  </a:lnTo>
                  <a:lnTo>
                    <a:pt x="0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5" name="Freeform 27"/>
            <p:cNvSpPr>
              <a:spLocks noEditPoints="1"/>
            </p:cNvSpPr>
            <p:nvPr/>
          </p:nvSpPr>
          <p:spPr bwMode="auto">
            <a:xfrm>
              <a:off x="2995613" y="5380038"/>
              <a:ext cx="415925" cy="484188"/>
            </a:xfrm>
            <a:custGeom>
              <a:avLst/>
              <a:gdLst>
                <a:gd name="T0" fmla="*/ 0 w 37"/>
                <a:gd name="T1" fmla="*/ 1 h 43"/>
                <a:gd name="T2" fmla="*/ 13 w 37"/>
                <a:gd name="T3" fmla="*/ 0 h 43"/>
                <a:gd name="T4" fmla="*/ 30 w 37"/>
                <a:gd name="T5" fmla="*/ 4 h 43"/>
                <a:gd name="T6" fmla="*/ 37 w 37"/>
                <a:gd name="T7" fmla="*/ 20 h 43"/>
                <a:gd name="T8" fmla="*/ 30 w 37"/>
                <a:gd name="T9" fmla="*/ 37 h 43"/>
                <a:gd name="T10" fmla="*/ 11 w 37"/>
                <a:gd name="T11" fmla="*/ 43 h 43"/>
                <a:gd name="T12" fmla="*/ 0 w 37"/>
                <a:gd name="T13" fmla="*/ 42 h 43"/>
                <a:gd name="T14" fmla="*/ 0 w 37"/>
                <a:gd name="T15" fmla="*/ 1 h 43"/>
                <a:gd name="T16" fmla="*/ 9 w 37"/>
                <a:gd name="T17" fmla="*/ 35 h 43"/>
                <a:gd name="T18" fmla="*/ 13 w 37"/>
                <a:gd name="T19" fmla="*/ 35 h 43"/>
                <a:gd name="T20" fmla="*/ 27 w 37"/>
                <a:gd name="T21" fmla="*/ 20 h 43"/>
                <a:gd name="T22" fmla="*/ 14 w 37"/>
                <a:gd name="T23" fmla="*/ 7 h 43"/>
                <a:gd name="T24" fmla="*/ 9 w 37"/>
                <a:gd name="T25" fmla="*/ 7 h 43"/>
                <a:gd name="T26" fmla="*/ 9 w 37"/>
                <a:gd name="T27" fmla="*/ 35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7" h="43">
                  <a:moveTo>
                    <a:pt x="0" y="1"/>
                  </a:moveTo>
                  <a:cubicBezTo>
                    <a:pt x="3" y="0"/>
                    <a:pt x="8" y="0"/>
                    <a:pt x="13" y="0"/>
                  </a:cubicBezTo>
                  <a:cubicBezTo>
                    <a:pt x="21" y="0"/>
                    <a:pt x="26" y="1"/>
                    <a:pt x="30" y="4"/>
                  </a:cubicBezTo>
                  <a:cubicBezTo>
                    <a:pt x="34" y="7"/>
                    <a:pt x="37" y="13"/>
                    <a:pt x="37" y="20"/>
                  </a:cubicBezTo>
                  <a:cubicBezTo>
                    <a:pt x="37" y="28"/>
                    <a:pt x="34" y="34"/>
                    <a:pt x="30" y="37"/>
                  </a:cubicBezTo>
                  <a:cubicBezTo>
                    <a:pt x="26" y="41"/>
                    <a:pt x="19" y="43"/>
                    <a:pt x="11" y="43"/>
                  </a:cubicBezTo>
                  <a:cubicBezTo>
                    <a:pt x="6" y="43"/>
                    <a:pt x="2" y="43"/>
                    <a:pt x="0" y="42"/>
                  </a:cubicBezTo>
                  <a:lnTo>
                    <a:pt x="0" y="1"/>
                  </a:lnTo>
                  <a:close/>
                  <a:moveTo>
                    <a:pt x="9" y="35"/>
                  </a:moveTo>
                  <a:cubicBezTo>
                    <a:pt x="10" y="35"/>
                    <a:pt x="11" y="35"/>
                    <a:pt x="13" y="35"/>
                  </a:cubicBezTo>
                  <a:cubicBezTo>
                    <a:pt x="21" y="35"/>
                    <a:pt x="27" y="31"/>
                    <a:pt x="27" y="20"/>
                  </a:cubicBezTo>
                  <a:cubicBezTo>
                    <a:pt x="27" y="11"/>
                    <a:pt x="22" y="7"/>
                    <a:pt x="14" y="7"/>
                  </a:cubicBezTo>
                  <a:cubicBezTo>
                    <a:pt x="11" y="7"/>
                    <a:pt x="10" y="7"/>
                    <a:pt x="9" y="7"/>
                  </a:cubicBezTo>
                  <a:lnTo>
                    <a:pt x="9" y="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6" name="Freeform 28"/>
            <p:cNvSpPr>
              <a:spLocks/>
            </p:cNvSpPr>
            <p:nvPr/>
          </p:nvSpPr>
          <p:spPr bwMode="auto">
            <a:xfrm>
              <a:off x="3502026" y="5380038"/>
              <a:ext cx="303213" cy="473075"/>
            </a:xfrm>
            <a:custGeom>
              <a:avLst/>
              <a:gdLst>
                <a:gd name="T0" fmla="*/ 177 w 191"/>
                <a:gd name="T1" fmla="*/ 170 h 298"/>
                <a:gd name="T2" fmla="*/ 64 w 191"/>
                <a:gd name="T3" fmla="*/ 170 h 298"/>
                <a:gd name="T4" fmla="*/ 64 w 191"/>
                <a:gd name="T5" fmla="*/ 248 h 298"/>
                <a:gd name="T6" fmla="*/ 191 w 191"/>
                <a:gd name="T7" fmla="*/ 248 h 298"/>
                <a:gd name="T8" fmla="*/ 191 w 191"/>
                <a:gd name="T9" fmla="*/ 298 h 298"/>
                <a:gd name="T10" fmla="*/ 0 w 191"/>
                <a:gd name="T11" fmla="*/ 298 h 298"/>
                <a:gd name="T12" fmla="*/ 0 w 191"/>
                <a:gd name="T13" fmla="*/ 0 h 298"/>
                <a:gd name="T14" fmla="*/ 184 w 191"/>
                <a:gd name="T15" fmla="*/ 0 h 298"/>
                <a:gd name="T16" fmla="*/ 184 w 191"/>
                <a:gd name="T17" fmla="*/ 56 h 298"/>
                <a:gd name="T18" fmla="*/ 64 w 191"/>
                <a:gd name="T19" fmla="*/ 56 h 298"/>
                <a:gd name="T20" fmla="*/ 64 w 191"/>
                <a:gd name="T21" fmla="*/ 120 h 298"/>
                <a:gd name="T22" fmla="*/ 177 w 191"/>
                <a:gd name="T23" fmla="*/ 120 h 298"/>
                <a:gd name="T24" fmla="*/ 177 w 191"/>
                <a:gd name="T25" fmla="*/ 17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1" h="298">
                  <a:moveTo>
                    <a:pt x="177" y="170"/>
                  </a:moveTo>
                  <a:lnTo>
                    <a:pt x="64" y="170"/>
                  </a:lnTo>
                  <a:lnTo>
                    <a:pt x="64" y="248"/>
                  </a:lnTo>
                  <a:lnTo>
                    <a:pt x="191" y="248"/>
                  </a:lnTo>
                  <a:lnTo>
                    <a:pt x="191" y="298"/>
                  </a:lnTo>
                  <a:lnTo>
                    <a:pt x="0" y="298"/>
                  </a:lnTo>
                  <a:lnTo>
                    <a:pt x="0" y="0"/>
                  </a:lnTo>
                  <a:lnTo>
                    <a:pt x="184" y="0"/>
                  </a:lnTo>
                  <a:lnTo>
                    <a:pt x="184" y="56"/>
                  </a:lnTo>
                  <a:lnTo>
                    <a:pt x="64" y="56"/>
                  </a:lnTo>
                  <a:lnTo>
                    <a:pt x="64" y="120"/>
                  </a:lnTo>
                  <a:lnTo>
                    <a:pt x="177" y="120"/>
                  </a:lnTo>
                  <a:lnTo>
                    <a:pt x="177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7" name="Freeform 29"/>
            <p:cNvSpPr>
              <a:spLocks/>
            </p:cNvSpPr>
            <p:nvPr/>
          </p:nvSpPr>
          <p:spPr bwMode="auto">
            <a:xfrm>
              <a:off x="4041776" y="5380038"/>
              <a:ext cx="304800" cy="473075"/>
            </a:xfrm>
            <a:custGeom>
              <a:avLst/>
              <a:gdLst>
                <a:gd name="T0" fmla="*/ 185 w 192"/>
                <a:gd name="T1" fmla="*/ 170 h 298"/>
                <a:gd name="T2" fmla="*/ 71 w 192"/>
                <a:gd name="T3" fmla="*/ 170 h 298"/>
                <a:gd name="T4" fmla="*/ 71 w 192"/>
                <a:gd name="T5" fmla="*/ 248 h 298"/>
                <a:gd name="T6" fmla="*/ 192 w 192"/>
                <a:gd name="T7" fmla="*/ 248 h 298"/>
                <a:gd name="T8" fmla="*/ 192 w 192"/>
                <a:gd name="T9" fmla="*/ 298 h 298"/>
                <a:gd name="T10" fmla="*/ 0 w 192"/>
                <a:gd name="T11" fmla="*/ 298 h 298"/>
                <a:gd name="T12" fmla="*/ 0 w 192"/>
                <a:gd name="T13" fmla="*/ 0 h 298"/>
                <a:gd name="T14" fmla="*/ 192 w 192"/>
                <a:gd name="T15" fmla="*/ 0 h 298"/>
                <a:gd name="T16" fmla="*/ 192 w 192"/>
                <a:gd name="T17" fmla="*/ 56 h 298"/>
                <a:gd name="T18" fmla="*/ 71 w 192"/>
                <a:gd name="T19" fmla="*/ 56 h 298"/>
                <a:gd name="T20" fmla="*/ 71 w 192"/>
                <a:gd name="T21" fmla="*/ 120 h 298"/>
                <a:gd name="T22" fmla="*/ 185 w 192"/>
                <a:gd name="T23" fmla="*/ 120 h 298"/>
                <a:gd name="T24" fmla="*/ 185 w 192"/>
                <a:gd name="T25" fmla="*/ 17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2" h="298">
                  <a:moveTo>
                    <a:pt x="185" y="170"/>
                  </a:moveTo>
                  <a:lnTo>
                    <a:pt x="71" y="170"/>
                  </a:lnTo>
                  <a:lnTo>
                    <a:pt x="71" y="248"/>
                  </a:lnTo>
                  <a:lnTo>
                    <a:pt x="192" y="248"/>
                  </a:lnTo>
                  <a:lnTo>
                    <a:pt x="192" y="298"/>
                  </a:lnTo>
                  <a:lnTo>
                    <a:pt x="0" y="298"/>
                  </a:lnTo>
                  <a:lnTo>
                    <a:pt x="0" y="0"/>
                  </a:lnTo>
                  <a:lnTo>
                    <a:pt x="192" y="0"/>
                  </a:lnTo>
                  <a:lnTo>
                    <a:pt x="192" y="56"/>
                  </a:lnTo>
                  <a:lnTo>
                    <a:pt x="71" y="56"/>
                  </a:lnTo>
                  <a:lnTo>
                    <a:pt x="71" y="120"/>
                  </a:lnTo>
                  <a:lnTo>
                    <a:pt x="185" y="120"/>
                  </a:lnTo>
                  <a:lnTo>
                    <a:pt x="185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8" name="Freeform 30"/>
            <p:cNvSpPr>
              <a:spLocks/>
            </p:cNvSpPr>
            <p:nvPr/>
          </p:nvSpPr>
          <p:spPr bwMode="auto">
            <a:xfrm>
              <a:off x="4437063" y="5380038"/>
              <a:ext cx="393700" cy="473075"/>
            </a:xfrm>
            <a:custGeom>
              <a:avLst/>
              <a:gdLst>
                <a:gd name="T0" fmla="*/ 0 w 35"/>
                <a:gd name="T1" fmla="*/ 42 h 42"/>
                <a:gd name="T2" fmla="*/ 0 w 35"/>
                <a:gd name="T3" fmla="*/ 0 h 42"/>
                <a:gd name="T4" fmla="*/ 11 w 35"/>
                <a:gd name="T5" fmla="*/ 0 h 42"/>
                <a:gd name="T6" fmla="*/ 20 w 35"/>
                <a:gd name="T7" fmla="*/ 16 h 42"/>
                <a:gd name="T8" fmla="*/ 27 w 35"/>
                <a:gd name="T9" fmla="*/ 30 h 42"/>
                <a:gd name="T10" fmla="*/ 27 w 35"/>
                <a:gd name="T11" fmla="*/ 30 h 42"/>
                <a:gd name="T12" fmla="*/ 27 w 35"/>
                <a:gd name="T13" fmla="*/ 12 h 42"/>
                <a:gd name="T14" fmla="*/ 27 w 35"/>
                <a:gd name="T15" fmla="*/ 0 h 42"/>
                <a:gd name="T16" fmla="*/ 35 w 35"/>
                <a:gd name="T17" fmla="*/ 0 h 42"/>
                <a:gd name="T18" fmla="*/ 35 w 35"/>
                <a:gd name="T19" fmla="*/ 42 h 42"/>
                <a:gd name="T20" fmla="*/ 25 w 35"/>
                <a:gd name="T21" fmla="*/ 42 h 42"/>
                <a:gd name="T22" fmla="*/ 16 w 35"/>
                <a:gd name="T23" fmla="*/ 26 h 42"/>
                <a:gd name="T24" fmla="*/ 9 w 35"/>
                <a:gd name="T25" fmla="*/ 11 h 42"/>
                <a:gd name="T26" fmla="*/ 9 w 35"/>
                <a:gd name="T27" fmla="*/ 11 h 42"/>
                <a:gd name="T28" fmla="*/ 9 w 35"/>
                <a:gd name="T29" fmla="*/ 30 h 42"/>
                <a:gd name="T30" fmla="*/ 9 w 35"/>
                <a:gd name="T31" fmla="*/ 42 h 42"/>
                <a:gd name="T32" fmla="*/ 0 w 35"/>
                <a:gd name="T33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5" h="42">
                  <a:moveTo>
                    <a:pt x="0" y="42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3" y="20"/>
                    <a:pt x="25" y="25"/>
                    <a:pt x="27" y="30"/>
                  </a:cubicBezTo>
                  <a:cubicBezTo>
                    <a:pt x="27" y="30"/>
                    <a:pt x="27" y="30"/>
                    <a:pt x="27" y="30"/>
                  </a:cubicBezTo>
                  <a:cubicBezTo>
                    <a:pt x="27" y="24"/>
                    <a:pt x="27" y="19"/>
                    <a:pt x="27" y="12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42"/>
                    <a:pt x="35" y="42"/>
                    <a:pt x="35" y="42"/>
                  </a:cubicBezTo>
                  <a:cubicBezTo>
                    <a:pt x="25" y="42"/>
                    <a:pt x="25" y="42"/>
                    <a:pt x="25" y="42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4" y="21"/>
                    <a:pt x="11" y="16"/>
                    <a:pt x="9" y="11"/>
                  </a:cubicBezTo>
                  <a:cubicBezTo>
                    <a:pt x="9" y="11"/>
                    <a:pt x="9" y="11"/>
                    <a:pt x="9" y="11"/>
                  </a:cubicBezTo>
                  <a:cubicBezTo>
                    <a:pt x="9" y="17"/>
                    <a:pt x="9" y="23"/>
                    <a:pt x="9" y="30"/>
                  </a:cubicBezTo>
                  <a:cubicBezTo>
                    <a:pt x="9" y="42"/>
                    <a:pt x="9" y="42"/>
                    <a:pt x="9" y="42"/>
                  </a:cubicBezTo>
                  <a:lnTo>
                    <a:pt x="0" y="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9" name="Freeform 31"/>
            <p:cNvSpPr>
              <a:spLocks/>
            </p:cNvSpPr>
            <p:nvPr/>
          </p:nvSpPr>
          <p:spPr bwMode="auto">
            <a:xfrm>
              <a:off x="4943476" y="5380038"/>
              <a:ext cx="304800" cy="473075"/>
            </a:xfrm>
            <a:custGeom>
              <a:avLst/>
              <a:gdLst>
                <a:gd name="T0" fmla="*/ 178 w 192"/>
                <a:gd name="T1" fmla="*/ 170 h 298"/>
                <a:gd name="T2" fmla="*/ 64 w 192"/>
                <a:gd name="T3" fmla="*/ 170 h 298"/>
                <a:gd name="T4" fmla="*/ 64 w 192"/>
                <a:gd name="T5" fmla="*/ 248 h 298"/>
                <a:gd name="T6" fmla="*/ 192 w 192"/>
                <a:gd name="T7" fmla="*/ 248 h 298"/>
                <a:gd name="T8" fmla="*/ 192 w 192"/>
                <a:gd name="T9" fmla="*/ 298 h 298"/>
                <a:gd name="T10" fmla="*/ 0 w 192"/>
                <a:gd name="T11" fmla="*/ 298 h 298"/>
                <a:gd name="T12" fmla="*/ 0 w 192"/>
                <a:gd name="T13" fmla="*/ 0 h 298"/>
                <a:gd name="T14" fmla="*/ 185 w 192"/>
                <a:gd name="T15" fmla="*/ 0 h 298"/>
                <a:gd name="T16" fmla="*/ 185 w 192"/>
                <a:gd name="T17" fmla="*/ 56 h 298"/>
                <a:gd name="T18" fmla="*/ 64 w 192"/>
                <a:gd name="T19" fmla="*/ 56 h 298"/>
                <a:gd name="T20" fmla="*/ 64 w 192"/>
                <a:gd name="T21" fmla="*/ 120 h 298"/>
                <a:gd name="T22" fmla="*/ 178 w 192"/>
                <a:gd name="T23" fmla="*/ 120 h 298"/>
                <a:gd name="T24" fmla="*/ 178 w 192"/>
                <a:gd name="T25" fmla="*/ 17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2" h="298">
                  <a:moveTo>
                    <a:pt x="178" y="170"/>
                  </a:moveTo>
                  <a:lnTo>
                    <a:pt x="64" y="170"/>
                  </a:lnTo>
                  <a:lnTo>
                    <a:pt x="64" y="248"/>
                  </a:lnTo>
                  <a:lnTo>
                    <a:pt x="192" y="248"/>
                  </a:lnTo>
                  <a:lnTo>
                    <a:pt x="192" y="298"/>
                  </a:lnTo>
                  <a:lnTo>
                    <a:pt x="0" y="298"/>
                  </a:lnTo>
                  <a:lnTo>
                    <a:pt x="0" y="0"/>
                  </a:lnTo>
                  <a:lnTo>
                    <a:pt x="185" y="0"/>
                  </a:lnTo>
                  <a:lnTo>
                    <a:pt x="185" y="56"/>
                  </a:lnTo>
                  <a:lnTo>
                    <a:pt x="64" y="56"/>
                  </a:lnTo>
                  <a:lnTo>
                    <a:pt x="64" y="120"/>
                  </a:lnTo>
                  <a:lnTo>
                    <a:pt x="178" y="120"/>
                  </a:lnTo>
                  <a:lnTo>
                    <a:pt x="178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0" name="Freeform 32"/>
            <p:cNvSpPr>
              <a:spLocks noEditPoints="1"/>
            </p:cNvSpPr>
            <p:nvPr/>
          </p:nvSpPr>
          <p:spPr bwMode="auto">
            <a:xfrm>
              <a:off x="5338763" y="5380038"/>
              <a:ext cx="360363" cy="473075"/>
            </a:xfrm>
            <a:custGeom>
              <a:avLst/>
              <a:gdLst>
                <a:gd name="T0" fmla="*/ 0 w 32"/>
                <a:gd name="T1" fmla="*/ 1 h 42"/>
                <a:gd name="T2" fmla="*/ 12 w 32"/>
                <a:gd name="T3" fmla="*/ 0 h 42"/>
                <a:gd name="T4" fmla="*/ 26 w 32"/>
                <a:gd name="T5" fmla="*/ 3 h 42"/>
                <a:gd name="T6" fmla="*/ 30 w 32"/>
                <a:gd name="T7" fmla="*/ 12 h 42"/>
                <a:gd name="T8" fmla="*/ 23 w 32"/>
                <a:gd name="T9" fmla="*/ 22 h 42"/>
                <a:gd name="T10" fmla="*/ 23 w 32"/>
                <a:gd name="T11" fmla="*/ 23 h 42"/>
                <a:gd name="T12" fmla="*/ 28 w 32"/>
                <a:gd name="T13" fmla="*/ 30 h 42"/>
                <a:gd name="T14" fmla="*/ 32 w 32"/>
                <a:gd name="T15" fmla="*/ 42 h 42"/>
                <a:gd name="T16" fmla="*/ 22 w 32"/>
                <a:gd name="T17" fmla="*/ 42 h 42"/>
                <a:gd name="T18" fmla="*/ 19 w 32"/>
                <a:gd name="T19" fmla="*/ 33 h 42"/>
                <a:gd name="T20" fmla="*/ 12 w 32"/>
                <a:gd name="T21" fmla="*/ 26 h 42"/>
                <a:gd name="T22" fmla="*/ 9 w 32"/>
                <a:gd name="T23" fmla="*/ 26 h 42"/>
                <a:gd name="T24" fmla="*/ 9 w 32"/>
                <a:gd name="T25" fmla="*/ 42 h 42"/>
                <a:gd name="T26" fmla="*/ 0 w 32"/>
                <a:gd name="T27" fmla="*/ 42 h 42"/>
                <a:gd name="T28" fmla="*/ 0 w 32"/>
                <a:gd name="T29" fmla="*/ 1 h 42"/>
                <a:gd name="T30" fmla="*/ 9 w 32"/>
                <a:gd name="T31" fmla="*/ 19 h 42"/>
                <a:gd name="T32" fmla="*/ 13 w 32"/>
                <a:gd name="T33" fmla="*/ 19 h 42"/>
                <a:gd name="T34" fmla="*/ 21 w 32"/>
                <a:gd name="T35" fmla="*/ 13 h 42"/>
                <a:gd name="T36" fmla="*/ 14 w 32"/>
                <a:gd name="T37" fmla="*/ 7 h 42"/>
                <a:gd name="T38" fmla="*/ 9 w 32"/>
                <a:gd name="T39" fmla="*/ 7 h 42"/>
                <a:gd name="T40" fmla="*/ 9 w 32"/>
                <a:gd name="T41" fmla="*/ 19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2" h="42">
                  <a:moveTo>
                    <a:pt x="0" y="1"/>
                  </a:moveTo>
                  <a:cubicBezTo>
                    <a:pt x="3" y="0"/>
                    <a:pt x="7" y="0"/>
                    <a:pt x="12" y="0"/>
                  </a:cubicBezTo>
                  <a:cubicBezTo>
                    <a:pt x="19" y="0"/>
                    <a:pt x="23" y="1"/>
                    <a:pt x="26" y="3"/>
                  </a:cubicBezTo>
                  <a:cubicBezTo>
                    <a:pt x="29" y="5"/>
                    <a:pt x="30" y="8"/>
                    <a:pt x="30" y="12"/>
                  </a:cubicBezTo>
                  <a:cubicBezTo>
                    <a:pt x="30" y="17"/>
                    <a:pt x="26" y="21"/>
                    <a:pt x="23" y="22"/>
                  </a:cubicBezTo>
                  <a:cubicBezTo>
                    <a:pt x="23" y="23"/>
                    <a:pt x="23" y="23"/>
                    <a:pt x="23" y="23"/>
                  </a:cubicBezTo>
                  <a:cubicBezTo>
                    <a:pt x="26" y="24"/>
                    <a:pt x="27" y="26"/>
                    <a:pt x="28" y="30"/>
                  </a:cubicBezTo>
                  <a:cubicBezTo>
                    <a:pt x="30" y="35"/>
                    <a:pt x="31" y="41"/>
                    <a:pt x="32" y="42"/>
                  </a:cubicBezTo>
                  <a:cubicBezTo>
                    <a:pt x="22" y="42"/>
                    <a:pt x="22" y="42"/>
                    <a:pt x="22" y="42"/>
                  </a:cubicBezTo>
                  <a:cubicBezTo>
                    <a:pt x="21" y="41"/>
                    <a:pt x="20" y="38"/>
                    <a:pt x="19" y="33"/>
                  </a:cubicBezTo>
                  <a:cubicBezTo>
                    <a:pt x="18" y="27"/>
                    <a:pt x="16" y="26"/>
                    <a:pt x="12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9" y="42"/>
                    <a:pt x="9" y="42"/>
                    <a:pt x="9" y="42"/>
                  </a:cubicBezTo>
                  <a:cubicBezTo>
                    <a:pt x="0" y="42"/>
                    <a:pt x="0" y="42"/>
                    <a:pt x="0" y="42"/>
                  </a:cubicBezTo>
                  <a:lnTo>
                    <a:pt x="0" y="1"/>
                  </a:lnTo>
                  <a:close/>
                  <a:moveTo>
                    <a:pt x="9" y="19"/>
                  </a:moveTo>
                  <a:cubicBezTo>
                    <a:pt x="13" y="19"/>
                    <a:pt x="13" y="19"/>
                    <a:pt x="13" y="19"/>
                  </a:cubicBezTo>
                  <a:cubicBezTo>
                    <a:pt x="18" y="19"/>
                    <a:pt x="21" y="16"/>
                    <a:pt x="21" y="13"/>
                  </a:cubicBezTo>
                  <a:cubicBezTo>
                    <a:pt x="21" y="9"/>
                    <a:pt x="18" y="7"/>
                    <a:pt x="14" y="7"/>
                  </a:cubicBezTo>
                  <a:cubicBezTo>
                    <a:pt x="11" y="7"/>
                    <a:pt x="10" y="7"/>
                    <a:pt x="9" y="7"/>
                  </a:cubicBezTo>
                  <a:lnTo>
                    <a:pt x="9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1" name="Freeform 33"/>
            <p:cNvSpPr>
              <a:spLocks/>
            </p:cNvSpPr>
            <p:nvPr/>
          </p:nvSpPr>
          <p:spPr bwMode="auto">
            <a:xfrm>
              <a:off x="5743576" y="5380038"/>
              <a:ext cx="417513" cy="484188"/>
            </a:xfrm>
            <a:custGeom>
              <a:avLst/>
              <a:gdLst>
                <a:gd name="T0" fmla="*/ 37 w 37"/>
                <a:gd name="T1" fmla="*/ 40 h 43"/>
                <a:gd name="T2" fmla="*/ 23 w 37"/>
                <a:gd name="T3" fmla="*/ 43 h 43"/>
                <a:gd name="T4" fmla="*/ 6 w 37"/>
                <a:gd name="T5" fmla="*/ 37 h 43"/>
                <a:gd name="T6" fmla="*/ 0 w 37"/>
                <a:gd name="T7" fmla="*/ 22 h 43"/>
                <a:gd name="T8" fmla="*/ 24 w 37"/>
                <a:gd name="T9" fmla="*/ 0 h 43"/>
                <a:gd name="T10" fmla="*/ 36 w 37"/>
                <a:gd name="T11" fmla="*/ 2 h 43"/>
                <a:gd name="T12" fmla="*/ 34 w 37"/>
                <a:gd name="T13" fmla="*/ 9 h 43"/>
                <a:gd name="T14" fmla="*/ 24 w 37"/>
                <a:gd name="T15" fmla="*/ 8 h 43"/>
                <a:gd name="T16" fmla="*/ 10 w 37"/>
                <a:gd name="T17" fmla="*/ 21 h 43"/>
                <a:gd name="T18" fmla="*/ 24 w 37"/>
                <a:gd name="T19" fmla="*/ 35 h 43"/>
                <a:gd name="T20" fmla="*/ 28 w 37"/>
                <a:gd name="T21" fmla="*/ 35 h 43"/>
                <a:gd name="T22" fmla="*/ 28 w 37"/>
                <a:gd name="T23" fmla="*/ 26 h 43"/>
                <a:gd name="T24" fmla="*/ 22 w 37"/>
                <a:gd name="T25" fmla="*/ 26 h 43"/>
                <a:gd name="T26" fmla="*/ 22 w 37"/>
                <a:gd name="T27" fmla="*/ 18 h 43"/>
                <a:gd name="T28" fmla="*/ 37 w 37"/>
                <a:gd name="T29" fmla="*/ 18 h 43"/>
                <a:gd name="T30" fmla="*/ 37 w 37"/>
                <a:gd name="T31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7" h="43">
                  <a:moveTo>
                    <a:pt x="37" y="40"/>
                  </a:moveTo>
                  <a:cubicBezTo>
                    <a:pt x="34" y="41"/>
                    <a:pt x="29" y="43"/>
                    <a:pt x="23" y="43"/>
                  </a:cubicBezTo>
                  <a:cubicBezTo>
                    <a:pt x="16" y="43"/>
                    <a:pt x="10" y="41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ubicBezTo>
                    <a:pt x="0" y="8"/>
                    <a:pt x="10" y="0"/>
                    <a:pt x="24" y="0"/>
                  </a:cubicBezTo>
                  <a:cubicBezTo>
                    <a:pt x="30" y="0"/>
                    <a:pt x="34" y="1"/>
                    <a:pt x="36" y="2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2" y="8"/>
                    <a:pt x="29" y="8"/>
                    <a:pt x="24" y="8"/>
                  </a:cubicBezTo>
                  <a:cubicBezTo>
                    <a:pt x="16" y="8"/>
                    <a:pt x="10" y="12"/>
                    <a:pt x="10" y="21"/>
                  </a:cubicBezTo>
                  <a:cubicBezTo>
                    <a:pt x="10" y="30"/>
                    <a:pt x="16" y="35"/>
                    <a:pt x="24" y="35"/>
                  </a:cubicBezTo>
                  <a:cubicBezTo>
                    <a:pt x="26" y="35"/>
                    <a:pt x="27" y="35"/>
                    <a:pt x="28" y="35"/>
                  </a:cubicBezTo>
                  <a:cubicBezTo>
                    <a:pt x="28" y="26"/>
                    <a:pt x="28" y="26"/>
                    <a:pt x="28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18"/>
                    <a:pt x="22" y="18"/>
                    <a:pt x="22" y="18"/>
                  </a:cubicBezTo>
                  <a:cubicBezTo>
                    <a:pt x="37" y="18"/>
                    <a:pt x="37" y="18"/>
                    <a:pt x="37" y="18"/>
                  </a:cubicBezTo>
                  <a:lnTo>
                    <a:pt x="37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2" name="Rectangle 34"/>
            <p:cNvSpPr>
              <a:spLocks noChangeArrowheads="1"/>
            </p:cNvSpPr>
            <p:nvPr/>
          </p:nvSpPr>
          <p:spPr bwMode="auto">
            <a:xfrm>
              <a:off x="6261101" y="5380038"/>
              <a:ext cx="112713" cy="4730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3" name="Freeform 35"/>
            <p:cNvSpPr>
              <a:spLocks noEditPoints="1"/>
            </p:cNvSpPr>
            <p:nvPr/>
          </p:nvSpPr>
          <p:spPr bwMode="auto">
            <a:xfrm>
              <a:off x="6442076" y="5380038"/>
              <a:ext cx="439738" cy="473075"/>
            </a:xfrm>
            <a:custGeom>
              <a:avLst/>
              <a:gdLst>
                <a:gd name="T0" fmla="*/ 13 w 39"/>
                <a:gd name="T1" fmla="*/ 32 h 42"/>
                <a:gd name="T2" fmla="*/ 10 w 39"/>
                <a:gd name="T3" fmla="*/ 42 h 42"/>
                <a:gd name="T4" fmla="*/ 0 w 39"/>
                <a:gd name="T5" fmla="*/ 42 h 42"/>
                <a:gd name="T6" fmla="*/ 13 w 39"/>
                <a:gd name="T7" fmla="*/ 0 h 42"/>
                <a:gd name="T8" fmla="*/ 26 w 39"/>
                <a:gd name="T9" fmla="*/ 0 h 42"/>
                <a:gd name="T10" fmla="*/ 39 w 39"/>
                <a:gd name="T11" fmla="*/ 42 h 42"/>
                <a:gd name="T12" fmla="*/ 29 w 39"/>
                <a:gd name="T13" fmla="*/ 42 h 42"/>
                <a:gd name="T14" fmla="*/ 25 w 39"/>
                <a:gd name="T15" fmla="*/ 32 h 42"/>
                <a:gd name="T16" fmla="*/ 13 w 39"/>
                <a:gd name="T17" fmla="*/ 32 h 42"/>
                <a:gd name="T18" fmla="*/ 24 w 39"/>
                <a:gd name="T19" fmla="*/ 24 h 42"/>
                <a:gd name="T20" fmla="*/ 21 w 39"/>
                <a:gd name="T21" fmla="*/ 15 h 42"/>
                <a:gd name="T22" fmla="*/ 19 w 39"/>
                <a:gd name="T23" fmla="*/ 7 h 42"/>
                <a:gd name="T24" fmla="*/ 19 w 39"/>
                <a:gd name="T25" fmla="*/ 7 h 42"/>
                <a:gd name="T26" fmla="*/ 17 w 39"/>
                <a:gd name="T27" fmla="*/ 15 h 42"/>
                <a:gd name="T28" fmla="*/ 14 w 39"/>
                <a:gd name="T29" fmla="*/ 24 h 42"/>
                <a:gd name="T30" fmla="*/ 24 w 39"/>
                <a:gd name="T31" fmla="*/ 24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9" h="42">
                  <a:moveTo>
                    <a:pt x="13" y="32"/>
                  </a:moveTo>
                  <a:cubicBezTo>
                    <a:pt x="10" y="42"/>
                    <a:pt x="10" y="42"/>
                    <a:pt x="10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25" y="32"/>
                    <a:pt x="25" y="32"/>
                    <a:pt x="25" y="32"/>
                  </a:cubicBezTo>
                  <a:lnTo>
                    <a:pt x="13" y="32"/>
                  </a:lnTo>
                  <a:close/>
                  <a:moveTo>
                    <a:pt x="24" y="24"/>
                  </a:moveTo>
                  <a:cubicBezTo>
                    <a:pt x="21" y="15"/>
                    <a:pt x="21" y="15"/>
                    <a:pt x="21" y="15"/>
                  </a:cubicBezTo>
                  <a:cubicBezTo>
                    <a:pt x="21" y="13"/>
                    <a:pt x="20" y="10"/>
                    <a:pt x="19" y="7"/>
                  </a:cubicBezTo>
                  <a:cubicBezTo>
                    <a:pt x="19" y="7"/>
                    <a:pt x="19" y="7"/>
                    <a:pt x="19" y="7"/>
                  </a:cubicBezTo>
                  <a:cubicBezTo>
                    <a:pt x="18" y="10"/>
                    <a:pt x="18" y="13"/>
                    <a:pt x="17" y="15"/>
                  </a:cubicBezTo>
                  <a:cubicBezTo>
                    <a:pt x="14" y="24"/>
                    <a:pt x="14" y="24"/>
                    <a:pt x="14" y="24"/>
                  </a:cubicBezTo>
                  <a:lnTo>
                    <a:pt x="24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4" name="Freeform 36"/>
            <p:cNvSpPr>
              <a:spLocks/>
            </p:cNvSpPr>
            <p:nvPr/>
          </p:nvSpPr>
          <p:spPr bwMode="auto">
            <a:xfrm>
              <a:off x="6273801" y="5243513"/>
              <a:ext cx="168275" cy="90488"/>
            </a:xfrm>
            <a:custGeom>
              <a:avLst/>
              <a:gdLst>
                <a:gd name="T0" fmla="*/ 0 w 106"/>
                <a:gd name="T1" fmla="*/ 57 h 57"/>
                <a:gd name="T2" fmla="*/ 35 w 106"/>
                <a:gd name="T3" fmla="*/ 0 h 57"/>
                <a:gd name="T4" fmla="*/ 106 w 106"/>
                <a:gd name="T5" fmla="*/ 0 h 57"/>
                <a:gd name="T6" fmla="*/ 42 w 106"/>
                <a:gd name="T7" fmla="*/ 57 h 57"/>
                <a:gd name="T8" fmla="*/ 0 w 106"/>
                <a:gd name="T9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57">
                  <a:moveTo>
                    <a:pt x="0" y="57"/>
                  </a:moveTo>
                  <a:lnTo>
                    <a:pt x="35" y="0"/>
                  </a:lnTo>
                  <a:lnTo>
                    <a:pt x="106" y="0"/>
                  </a:lnTo>
                  <a:lnTo>
                    <a:pt x="42" y="57"/>
                  </a:lnTo>
                  <a:lnTo>
                    <a:pt x="0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6" name="Freeform 38"/>
            <p:cNvSpPr>
              <a:spLocks/>
            </p:cNvSpPr>
            <p:nvPr/>
          </p:nvSpPr>
          <p:spPr bwMode="auto">
            <a:xfrm>
              <a:off x="5416551" y="1038225"/>
              <a:ext cx="1949450" cy="2278063"/>
            </a:xfrm>
            <a:custGeom>
              <a:avLst/>
              <a:gdLst>
                <a:gd name="T0" fmla="*/ 121 w 173"/>
                <a:gd name="T1" fmla="*/ 202 h 202"/>
                <a:gd name="T2" fmla="*/ 56 w 173"/>
                <a:gd name="T3" fmla="*/ 101 h 202"/>
                <a:gd name="T4" fmla="*/ 68 w 173"/>
                <a:gd name="T5" fmla="*/ 101 h 202"/>
                <a:gd name="T6" fmla="*/ 113 w 173"/>
                <a:gd name="T7" fmla="*/ 60 h 202"/>
                <a:gd name="T8" fmla="*/ 68 w 173"/>
                <a:gd name="T9" fmla="*/ 20 h 202"/>
                <a:gd name="T10" fmla="*/ 45 w 173"/>
                <a:gd name="T11" fmla="*/ 20 h 202"/>
                <a:gd name="T12" fmla="*/ 45 w 173"/>
                <a:gd name="T13" fmla="*/ 202 h 202"/>
                <a:gd name="T14" fmla="*/ 0 w 173"/>
                <a:gd name="T15" fmla="*/ 202 h 202"/>
                <a:gd name="T16" fmla="*/ 0 w 173"/>
                <a:gd name="T17" fmla="*/ 0 h 202"/>
                <a:gd name="T18" fmla="*/ 90 w 173"/>
                <a:gd name="T19" fmla="*/ 0 h 202"/>
                <a:gd name="T20" fmla="*/ 158 w 173"/>
                <a:gd name="T21" fmla="*/ 60 h 202"/>
                <a:gd name="T22" fmla="*/ 118 w 173"/>
                <a:gd name="T23" fmla="*/ 116 h 202"/>
                <a:gd name="T24" fmla="*/ 173 w 173"/>
                <a:gd name="T25" fmla="*/ 202 h 202"/>
                <a:gd name="T26" fmla="*/ 121 w 173"/>
                <a:gd name="T27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3" h="202">
                  <a:moveTo>
                    <a:pt x="121" y="202"/>
                  </a:moveTo>
                  <a:cubicBezTo>
                    <a:pt x="56" y="101"/>
                    <a:pt x="56" y="101"/>
                    <a:pt x="56" y="101"/>
                  </a:cubicBezTo>
                  <a:cubicBezTo>
                    <a:pt x="68" y="101"/>
                    <a:pt x="68" y="101"/>
                    <a:pt x="68" y="101"/>
                  </a:cubicBezTo>
                  <a:cubicBezTo>
                    <a:pt x="92" y="101"/>
                    <a:pt x="113" y="83"/>
                    <a:pt x="113" y="60"/>
                  </a:cubicBezTo>
                  <a:cubicBezTo>
                    <a:pt x="113" y="38"/>
                    <a:pt x="92" y="20"/>
                    <a:pt x="68" y="20"/>
                  </a:cubicBezTo>
                  <a:cubicBezTo>
                    <a:pt x="45" y="20"/>
                    <a:pt x="45" y="20"/>
                    <a:pt x="45" y="20"/>
                  </a:cubicBezTo>
                  <a:cubicBezTo>
                    <a:pt x="45" y="202"/>
                    <a:pt x="45" y="202"/>
                    <a:pt x="45" y="202"/>
                  </a:cubicBezTo>
                  <a:cubicBezTo>
                    <a:pt x="0" y="202"/>
                    <a:pt x="0" y="202"/>
                    <a:pt x="0" y="20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90" y="0"/>
                    <a:pt x="90" y="0"/>
                    <a:pt x="90" y="0"/>
                  </a:cubicBezTo>
                  <a:cubicBezTo>
                    <a:pt x="128" y="0"/>
                    <a:pt x="158" y="27"/>
                    <a:pt x="158" y="60"/>
                  </a:cubicBezTo>
                  <a:cubicBezTo>
                    <a:pt x="158" y="85"/>
                    <a:pt x="141" y="106"/>
                    <a:pt x="118" y="116"/>
                  </a:cubicBezTo>
                  <a:cubicBezTo>
                    <a:pt x="173" y="202"/>
                    <a:pt x="173" y="202"/>
                    <a:pt x="173" y="202"/>
                  </a:cubicBezTo>
                  <a:lnTo>
                    <a:pt x="121" y="2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8" name="Rectangle 40"/>
            <p:cNvSpPr>
              <a:spLocks noChangeArrowheads="1"/>
            </p:cNvSpPr>
            <p:nvPr/>
          </p:nvSpPr>
          <p:spPr bwMode="auto">
            <a:xfrm>
              <a:off x="2589213" y="1038225"/>
              <a:ext cx="134938" cy="4814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9" name="Freeform 41"/>
            <p:cNvSpPr>
              <a:spLocks noEditPoints="1"/>
            </p:cNvSpPr>
            <p:nvPr/>
          </p:nvSpPr>
          <p:spPr bwMode="auto">
            <a:xfrm>
              <a:off x="122238" y="1038225"/>
              <a:ext cx="2230438" cy="2222500"/>
            </a:xfrm>
            <a:custGeom>
              <a:avLst/>
              <a:gdLst>
                <a:gd name="T0" fmla="*/ 1405 w 1405"/>
                <a:gd name="T1" fmla="*/ 1151 h 1400"/>
                <a:gd name="T2" fmla="*/ 1405 w 1405"/>
                <a:gd name="T3" fmla="*/ 1400 h 1400"/>
                <a:gd name="T4" fmla="*/ 0 w 1405"/>
                <a:gd name="T5" fmla="*/ 0 h 1400"/>
                <a:gd name="T6" fmla="*/ 248 w 1405"/>
                <a:gd name="T7" fmla="*/ 0 h 1400"/>
                <a:gd name="T8" fmla="*/ 1405 w 1405"/>
                <a:gd name="T9" fmla="*/ 1151 h 1400"/>
                <a:gd name="T10" fmla="*/ 532 w 1405"/>
                <a:gd name="T11" fmla="*/ 0 h 1400"/>
                <a:gd name="T12" fmla="*/ 319 w 1405"/>
                <a:gd name="T13" fmla="*/ 0 h 1400"/>
                <a:gd name="T14" fmla="*/ 1405 w 1405"/>
                <a:gd name="T15" fmla="*/ 1087 h 1400"/>
                <a:gd name="T16" fmla="*/ 1405 w 1405"/>
                <a:gd name="T17" fmla="*/ 874 h 1400"/>
                <a:gd name="T18" fmla="*/ 532 w 1405"/>
                <a:gd name="T19" fmla="*/ 0 h 1400"/>
                <a:gd name="T20" fmla="*/ 809 w 1405"/>
                <a:gd name="T21" fmla="*/ 0 h 1400"/>
                <a:gd name="T22" fmla="*/ 596 w 1405"/>
                <a:gd name="T23" fmla="*/ 0 h 1400"/>
                <a:gd name="T24" fmla="*/ 1405 w 1405"/>
                <a:gd name="T25" fmla="*/ 803 h 1400"/>
                <a:gd name="T26" fmla="*/ 1405 w 1405"/>
                <a:gd name="T27" fmla="*/ 590 h 1400"/>
                <a:gd name="T28" fmla="*/ 809 w 1405"/>
                <a:gd name="T29" fmla="*/ 0 h 1400"/>
                <a:gd name="T30" fmla="*/ 1093 w 1405"/>
                <a:gd name="T31" fmla="*/ 0 h 1400"/>
                <a:gd name="T32" fmla="*/ 880 w 1405"/>
                <a:gd name="T33" fmla="*/ 0 h 1400"/>
                <a:gd name="T34" fmla="*/ 1405 w 1405"/>
                <a:gd name="T35" fmla="*/ 526 h 1400"/>
                <a:gd name="T36" fmla="*/ 1405 w 1405"/>
                <a:gd name="T37" fmla="*/ 313 h 1400"/>
                <a:gd name="T38" fmla="*/ 1093 w 1405"/>
                <a:gd name="T39" fmla="*/ 0 h 1400"/>
                <a:gd name="T40" fmla="*/ 1405 w 1405"/>
                <a:gd name="T41" fmla="*/ 0 h 1400"/>
                <a:gd name="T42" fmla="*/ 1157 w 1405"/>
                <a:gd name="T43" fmla="*/ 0 h 1400"/>
                <a:gd name="T44" fmla="*/ 1405 w 1405"/>
                <a:gd name="T45" fmla="*/ 242 h 1400"/>
                <a:gd name="T46" fmla="*/ 1405 w 1405"/>
                <a:gd name="T47" fmla="*/ 0 h 1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405" h="1400">
                  <a:moveTo>
                    <a:pt x="1405" y="1151"/>
                  </a:moveTo>
                  <a:lnTo>
                    <a:pt x="1405" y="1400"/>
                  </a:lnTo>
                  <a:lnTo>
                    <a:pt x="0" y="0"/>
                  </a:lnTo>
                  <a:lnTo>
                    <a:pt x="248" y="0"/>
                  </a:lnTo>
                  <a:lnTo>
                    <a:pt x="1405" y="1151"/>
                  </a:lnTo>
                  <a:close/>
                  <a:moveTo>
                    <a:pt x="532" y="0"/>
                  </a:moveTo>
                  <a:lnTo>
                    <a:pt x="319" y="0"/>
                  </a:lnTo>
                  <a:lnTo>
                    <a:pt x="1405" y="1087"/>
                  </a:lnTo>
                  <a:lnTo>
                    <a:pt x="1405" y="874"/>
                  </a:lnTo>
                  <a:lnTo>
                    <a:pt x="532" y="0"/>
                  </a:lnTo>
                  <a:close/>
                  <a:moveTo>
                    <a:pt x="809" y="0"/>
                  </a:moveTo>
                  <a:lnTo>
                    <a:pt x="596" y="0"/>
                  </a:lnTo>
                  <a:lnTo>
                    <a:pt x="1405" y="803"/>
                  </a:lnTo>
                  <a:lnTo>
                    <a:pt x="1405" y="590"/>
                  </a:lnTo>
                  <a:lnTo>
                    <a:pt x="809" y="0"/>
                  </a:lnTo>
                  <a:close/>
                  <a:moveTo>
                    <a:pt x="1093" y="0"/>
                  </a:moveTo>
                  <a:lnTo>
                    <a:pt x="880" y="0"/>
                  </a:lnTo>
                  <a:lnTo>
                    <a:pt x="1405" y="526"/>
                  </a:lnTo>
                  <a:lnTo>
                    <a:pt x="1405" y="313"/>
                  </a:lnTo>
                  <a:lnTo>
                    <a:pt x="1093" y="0"/>
                  </a:lnTo>
                  <a:close/>
                  <a:moveTo>
                    <a:pt x="1405" y="0"/>
                  </a:moveTo>
                  <a:lnTo>
                    <a:pt x="1157" y="0"/>
                  </a:lnTo>
                  <a:lnTo>
                    <a:pt x="1405" y="242"/>
                  </a:lnTo>
                  <a:lnTo>
                    <a:pt x="140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31" name="CuadroTexto 130"/>
          <p:cNvSpPr txBox="1"/>
          <p:nvPr/>
        </p:nvSpPr>
        <p:spPr>
          <a:xfrm>
            <a:off x="923186" y="4921711"/>
            <a:ext cx="5827059" cy="615551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Berumen Glinz</a:t>
            </a: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jberumen@cre.gob.mx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2" name="CuadroTexto 131"/>
          <p:cNvSpPr txBox="1"/>
          <p:nvPr/>
        </p:nvSpPr>
        <p:spPr>
          <a:xfrm>
            <a:off x="272808" y="3745249"/>
            <a:ext cx="7693971" cy="584773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es-MX" sz="32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Reconocimiento de Costos de Generación</a:t>
            </a:r>
            <a:endParaRPr lang="es-MX" sz="24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pSp>
        <p:nvGrpSpPr>
          <p:cNvPr id="45" name="Agrupar 85"/>
          <p:cNvGrpSpPr/>
          <p:nvPr/>
        </p:nvGrpSpPr>
        <p:grpSpPr>
          <a:xfrm>
            <a:off x="1098035" y="6311842"/>
            <a:ext cx="6084683" cy="444480"/>
            <a:chOff x="961378" y="6348418"/>
            <a:chExt cx="5918580" cy="444480"/>
          </a:xfrm>
        </p:grpSpPr>
        <p:sp>
          <p:nvSpPr>
            <p:cNvPr id="46" name="Freeform 5"/>
            <p:cNvSpPr>
              <a:spLocks noEditPoints="1"/>
            </p:cNvSpPr>
            <p:nvPr/>
          </p:nvSpPr>
          <p:spPr bwMode="auto">
            <a:xfrm>
              <a:off x="3732836" y="6349197"/>
              <a:ext cx="335623" cy="334065"/>
            </a:xfrm>
            <a:custGeom>
              <a:avLst/>
              <a:gdLst>
                <a:gd name="T0" fmla="*/ 159 w 318"/>
                <a:gd name="T1" fmla="*/ 0 h 317"/>
                <a:gd name="T2" fmla="*/ 0 w 318"/>
                <a:gd name="T3" fmla="*/ 158 h 317"/>
                <a:gd name="T4" fmla="*/ 159 w 318"/>
                <a:gd name="T5" fmla="*/ 317 h 317"/>
                <a:gd name="T6" fmla="*/ 318 w 318"/>
                <a:gd name="T7" fmla="*/ 158 h 317"/>
                <a:gd name="T8" fmla="*/ 159 w 318"/>
                <a:gd name="T9" fmla="*/ 0 h 317"/>
                <a:gd name="T10" fmla="*/ 201 w 318"/>
                <a:gd name="T11" fmla="*/ 158 h 317"/>
                <a:gd name="T12" fmla="*/ 173 w 318"/>
                <a:gd name="T13" fmla="*/ 158 h 317"/>
                <a:gd name="T14" fmla="*/ 173 w 318"/>
                <a:gd name="T15" fmla="*/ 256 h 317"/>
                <a:gd name="T16" fmla="*/ 132 w 318"/>
                <a:gd name="T17" fmla="*/ 256 h 317"/>
                <a:gd name="T18" fmla="*/ 132 w 318"/>
                <a:gd name="T19" fmla="*/ 158 h 317"/>
                <a:gd name="T20" fmla="*/ 113 w 318"/>
                <a:gd name="T21" fmla="*/ 158 h 317"/>
                <a:gd name="T22" fmla="*/ 113 w 318"/>
                <a:gd name="T23" fmla="*/ 123 h 317"/>
                <a:gd name="T24" fmla="*/ 132 w 318"/>
                <a:gd name="T25" fmla="*/ 123 h 317"/>
                <a:gd name="T26" fmla="*/ 132 w 318"/>
                <a:gd name="T27" fmla="*/ 101 h 317"/>
                <a:gd name="T28" fmla="*/ 174 w 318"/>
                <a:gd name="T29" fmla="*/ 60 h 317"/>
                <a:gd name="T30" fmla="*/ 204 w 318"/>
                <a:gd name="T31" fmla="*/ 60 h 317"/>
                <a:gd name="T32" fmla="*/ 204 w 318"/>
                <a:gd name="T33" fmla="*/ 93 h 317"/>
                <a:gd name="T34" fmla="*/ 182 w 318"/>
                <a:gd name="T35" fmla="*/ 93 h 317"/>
                <a:gd name="T36" fmla="*/ 173 w 318"/>
                <a:gd name="T37" fmla="*/ 103 h 317"/>
                <a:gd name="T38" fmla="*/ 173 w 318"/>
                <a:gd name="T39" fmla="*/ 123 h 317"/>
                <a:gd name="T40" fmla="*/ 204 w 318"/>
                <a:gd name="T41" fmla="*/ 123 h 317"/>
                <a:gd name="T42" fmla="*/ 201 w 318"/>
                <a:gd name="T43" fmla="*/ 158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18" h="317">
                  <a:moveTo>
                    <a:pt x="159" y="0"/>
                  </a:moveTo>
                  <a:cubicBezTo>
                    <a:pt x="71" y="0"/>
                    <a:pt x="0" y="71"/>
                    <a:pt x="0" y="158"/>
                  </a:cubicBezTo>
                  <a:cubicBezTo>
                    <a:pt x="0" y="246"/>
                    <a:pt x="71" y="317"/>
                    <a:pt x="159" y="317"/>
                  </a:cubicBezTo>
                  <a:cubicBezTo>
                    <a:pt x="246" y="317"/>
                    <a:pt x="318" y="246"/>
                    <a:pt x="318" y="158"/>
                  </a:cubicBezTo>
                  <a:cubicBezTo>
                    <a:pt x="318" y="71"/>
                    <a:pt x="246" y="0"/>
                    <a:pt x="159" y="0"/>
                  </a:cubicBezTo>
                  <a:close/>
                  <a:moveTo>
                    <a:pt x="201" y="158"/>
                  </a:moveTo>
                  <a:cubicBezTo>
                    <a:pt x="173" y="158"/>
                    <a:pt x="173" y="158"/>
                    <a:pt x="173" y="158"/>
                  </a:cubicBezTo>
                  <a:cubicBezTo>
                    <a:pt x="173" y="202"/>
                    <a:pt x="173" y="256"/>
                    <a:pt x="173" y="256"/>
                  </a:cubicBezTo>
                  <a:cubicBezTo>
                    <a:pt x="132" y="256"/>
                    <a:pt x="132" y="256"/>
                    <a:pt x="132" y="256"/>
                  </a:cubicBezTo>
                  <a:cubicBezTo>
                    <a:pt x="132" y="256"/>
                    <a:pt x="132" y="202"/>
                    <a:pt x="132" y="158"/>
                  </a:cubicBezTo>
                  <a:cubicBezTo>
                    <a:pt x="113" y="158"/>
                    <a:pt x="113" y="158"/>
                    <a:pt x="113" y="158"/>
                  </a:cubicBezTo>
                  <a:cubicBezTo>
                    <a:pt x="113" y="123"/>
                    <a:pt x="113" y="123"/>
                    <a:pt x="113" y="123"/>
                  </a:cubicBezTo>
                  <a:cubicBezTo>
                    <a:pt x="132" y="123"/>
                    <a:pt x="132" y="123"/>
                    <a:pt x="132" y="123"/>
                  </a:cubicBezTo>
                  <a:cubicBezTo>
                    <a:pt x="132" y="101"/>
                    <a:pt x="132" y="101"/>
                    <a:pt x="132" y="101"/>
                  </a:cubicBezTo>
                  <a:cubicBezTo>
                    <a:pt x="132" y="85"/>
                    <a:pt x="140" y="60"/>
                    <a:pt x="174" y="60"/>
                  </a:cubicBezTo>
                  <a:cubicBezTo>
                    <a:pt x="204" y="60"/>
                    <a:pt x="204" y="60"/>
                    <a:pt x="204" y="60"/>
                  </a:cubicBezTo>
                  <a:cubicBezTo>
                    <a:pt x="204" y="93"/>
                    <a:pt x="204" y="93"/>
                    <a:pt x="204" y="93"/>
                  </a:cubicBezTo>
                  <a:cubicBezTo>
                    <a:pt x="204" y="93"/>
                    <a:pt x="185" y="93"/>
                    <a:pt x="182" y="93"/>
                  </a:cubicBezTo>
                  <a:cubicBezTo>
                    <a:pt x="178" y="93"/>
                    <a:pt x="173" y="95"/>
                    <a:pt x="173" y="103"/>
                  </a:cubicBezTo>
                  <a:cubicBezTo>
                    <a:pt x="173" y="123"/>
                    <a:pt x="173" y="123"/>
                    <a:pt x="173" y="123"/>
                  </a:cubicBezTo>
                  <a:cubicBezTo>
                    <a:pt x="204" y="123"/>
                    <a:pt x="204" y="123"/>
                    <a:pt x="204" y="123"/>
                  </a:cubicBezTo>
                  <a:lnTo>
                    <a:pt x="201" y="158"/>
                  </a:lnTo>
                  <a:close/>
                </a:path>
              </a:pathLst>
            </a:custGeom>
            <a:solidFill>
              <a:srgbClr val="AAAAA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47" name="Agrupar 87"/>
            <p:cNvGrpSpPr/>
            <p:nvPr/>
          </p:nvGrpSpPr>
          <p:grpSpPr>
            <a:xfrm>
              <a:off x="5825796" y="6348418"/>
              <a:ext cx="335623" cy="334844"/>
              <a:chOff x="6338888" y="3635375"/>
              <a:chExt cx="2052638" cy="2047875"/>
            </a:xfrm>
            <a:solidFill>
              <a:srgbClr val="AAAAAA"/>
            </a:solidFill>
          </p:grpSpPr>
          <p:sp>
            <p:nvSpPr>
              <p:cNvPr id="76" name="Freeform 6"/>
              <p:cNvSpPr>
                <a:spLocks/>
              </p:cNvSpPr>
              <p:nvPr/>
            </p:nvSpPr>
            <p:spPr bwMode="auto">
              <a:xfrm>
                <a:off x="6926263" y="4684713"/>
                <a:ext cx="219075" cy="425450"/>
              </a:xfrm>
              <a:custGeom>
                <a:avLst/>
                <a:gdLst>
                  <a:gd name="T0" fmla="*/ 0 w 138"/>
                  <a:gd name="T1" fmla="*/ 37 h 268"/>
                  <a:gd name="T2" fmla="*/ 44 w 138"/>
                  <a:gd name="T3" fmla="*/ 37 h 268"/>
                  <a:gd name="T4" fmla="*/ 44 w 138"/>
                  <a:gd name="T5" fmla="*/ 268 h 268"/>
                  <a:gd name="T6" fmla="*/ 89 w 138"/>
                  <a:gd name="T7" fmla="*/ 268 h 268"/>
                  <a:gd name="T8" fmla="*/ 89 w 138"/>
                  <a:gd name="T9" fmla="*/ 37 h 268"/>
                  <a:gd name="T10" fmla="*/ 138 w 138"/>
                  <a:gd name="T11" fmla="*/ 37 h 268"/>
                  <a:gd name="T12" fmla="*/ 138 w 138"/>
                  <a:gd name="T13" fmla="*/ 0 h 268"/>
                  <a:gd name="T14" fmla="*/ 0 w 138"/>
                  <a:gd name="T15" fmla="*/ 0 h 268"/>
                  <a:gd name="T16" fmla="*/ 0 w 138"/>
                  <a:gd name="T17" fmla="*/ 37 h 2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268">
                    <a:moveTo>
                      <a:pt x="0" y="37"/>
                    </a:moveTo>
                    <a:lnTo>
                      <a:pt x="44" y="37"/>
                    </a:lnTo>
                    <a:lnTo>
                      <a:pt x="44" y="268"/>
                    </a:lnTo>
                    <a:lnTo>
                      <a:pt x="89" y="268"/>
                    </a:lnTo>
                    <a:lnTo>
                      <a:pt x="89" y="37"/>
                    </a:lnTo>
                    <a:lnTo>
                      <a:pt x="138" y="37"/>
                    </a:lnTo>
                    <a:lnTo>
                      <a:pt x="138" y="0"/>
                    </a:lnTo>
                    <a:lnTo>
                      <a:pt x="0" y="0"/>
                    </a:lnTo>
                    <a:lnTo>
                      <a:pt x="0" y="3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MX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Freeform 7"/>
              <p:cNvSpPr>
                <a:spLocks/>
              </p:cNvSpPr>
              <p:nvPr/>
            </p:nvSpPr>
            <p:spPr bwMode="auto">
              <a:xfrm>
                <a:off x="7339013" y="4195763"/>
                <a:ext cx="58738" cy="244475"/>
              </a:xfrm>
              <a:custGeom>
                <a:avLst/>
                <a:gdLst>
                  <a:gd name="T0" fmla="*/ 4 w 9"/>
                  <a:gd name="T1" fmla="*/ 38 h 38"/>
                  <a:gd name="T2" fmla="*/ 8 w 9"/>
                  <a:gd name="T3" fmla="*/ 37 h 38"/>
                  <a:gd name="T4" fmla="*/ 9 w 9"/>
                  <a:gd name="T5" fmla="*/ 33 h 38"/>
                  <a:gd name="T6" fmla="*/ 9 w 9"/>
                  <a:gd name="T7" fmla="*/ 4 h 38"/>
                  <a:gd name="T8" fmla="*/ 8 w 9"/>
                  <a:gd name="T9" fmla="*/ 1 h 38"/>
                  <a:gd name="T10" fmla="*/ 4 w 9"/>
                  <a:gd name="T11" fmla="*/ 0 h 38"/>
                  <a:gd name="T12" fmla="*/ 1 w 9"/>
                  <a:gd name="T13" fmla="*/ 1 h 38"/>
                  <a:gd name="T14" fmla="*/ 0 w 9"/>
                  <a:gd name="T15" fmla="*/ 4 h 38"/>
                  <a:gd name="T16" fmla="*/ 0 w 9"/>
                  <a:gd name="T17" fmla="*/ 33 h 38"/>
                  <a:gd name="T18" fmla="*/ 1 w 9"/>
                  <a:gd name="T19" fmla="*/ 37 h 38"/>
                  <a:gd name="T20" fmla="*/ 4 w 9"/>
                  <a:gd name="T21" fmla="*/ 38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" h="38">
                    <a:moveTo>
                      <a:pt x="4" y="38"/>
                    </a:moveTo>
                    <a:cubicBezTo>
                      <a:pt x="6" y="38"/>
                      <a:pt x="7" y="37"/>
                      <a:pt x="8" y="37"/>
                    </a:cubicBezTo>
                    <a:cubicBezTo>
                      <a:pt x="9" y="36"/>
                      <a:pt x="9" y="35"/>
                      <a:pt x="9" y="33"/>
                    </a:cubicBezTo>
                    <a:cubicBezTo>
                      <a:pt x="9" y="4"/>
                      <a:pt x="9" y="4"/>
                      <a:pt x="9" y="4"/>
                    </a:cubicBezTo>
                    <a:cubicBezTo>
                      <a:pt x="9" y="2"/>
                      <a:pt x="9" y="1"/>
                      <a:pt x="8" y="1"/>
                    </a:cubicBezTo>
                    <a:cubicBezTo>
                      <a:pt x="7" y="0"/>
                      <a:pt x="6" y="0"/>
                      <a:pt x="4" y="0"/>
                    </a:cubicBezTo>
                    <a:cubicBezTo>
                      <a:pt x="3" y="0"/>
                      <a:pt x="2" y="0"/>
                      <a:pt x="1" y="1"/>
                    </a:cubicBezTo>
                    <a:cubicBezTo>
                      <a:pt x="0" y="1"/>
                      <a:pt x="0" y="2"/>
                      <a:pt x="0" y="4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35"/>
                      <a:pt x="0" y="36"/>
                      <a:pt x="1" y="37"/>
                    </a:cubicBezTo>
                    <a:cubicBezTo>
                      <a:pt x="2" y="37"/>
                      <a:pt x="3" y="38"/>
                      <a:pt x="4" y="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MX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8" name="Freeform 8"/>
              <p:cNvSpPr>
                <a:spLocks noEditPoints="1"/>
              </p:cNvSpPr>
              <p:nvPr/>
            </p:nvSpPr>
            <p:spPr bwMode="auto">
              <a:xfrm>
                <a:off x="7404100" y="4684713"/>
                <a:ext cx="180975" cy="431800"/>
              </a:xfrm>
              <a:custGeom>
                <a:avLst/>
                <a:gdLst>
                  <a:gd name="T0" fmla="*/ 19 w 28"/>
                  <a:gd name="T1" fmla="*/ 17 h 67"/>
                  <a:gd name="T2" fmla="*/ 14 w 28"/>
                  <a:gd name="T3" fmla="*/ 18 h 67"/>
                  <a:gd name="T4" fmla="*/ 10 w 28"/>
                  <a:gd name="T5" fmla="*/ 21 h 67"/>
                  <a:gd name="T6" fmla="*/ 10 w 28"/>
                  <a:gd name="T7" fmla="*/ 0 h 67"/>
                  <a:gd name="T8" fmla="*/ 0 w 28"/>
                  <a:gd name="T9" fmla="*/ 0 h 67"/>
                  <a:gd name="T10" fmla="*/ 0 w 28"/>
                  <a:gd name="T11" fmla="*/ 66 h 67"/>
                  <a:gd name="T12" fmla="*/ 10 w 28"/>
                  <a:gd name="T13" fmla="*/ 66 h 67"/>
                  <a:gd name="T14" fmla="*/ 10 w 28"/>
                  <a:gd name="T15" fmla="*/ 63 h 67"/>
                  <a:gd name="T16" fmla="*/ 14 w 28"/>
                  <a:gd name="T17" fmla="*/ 66 h 67"/>
                  <a:gd name="T18" fmla="*/ 19 w 28"/>
                  <a:gd name="T19" fmla="*/ 67 h 67"/>
                  <a:gd name="T20" fmla="*/ 26 w 28"/>
                  <a:gd name="T21" fmla="*/ 64 h 67"/>
                  <a:gd name="T22" fmla="*/ 28 w 28"/>
                  <a:gd name="T23" fmla="*/ 56 h 67"/>
                  <a:gd name="T24" fmla="*/ 28 w 28"/>
                  <a:gd name="T25" fmla="*/ 29 h 67"/>
                  <a:gd name="T26" fmla="*/ 26 w 28"/>
                  <a:gd name="T27" fmla="*/ 20 h 67"/>
                  <a:gd name="T28" fmla="*/ 19 w 28"/>
                  <a:gd name="T29" fmla="*/ 17 h 67"/>
                  <a:gd name="T30" fmla="*/ 18 w 28"/>
                  <a:gd name="T31" fmla="*/ 55 h 67"/>
                  <a:gd name="T32" fmla="*/ 17 w 28"/>
                  <a:gd name="T33" fmla="*/ 58 h 67"/>
                  <a:gd name="T34" fmla="*/ 15 w 28"/>
                  <a:gd name="T35" fmla="*/ 59 h 67"/>
                  <a:gd name="T36" fmla="*/ 12 w 28"/>
                  <a:gd name="T37" fmla="*/ 59 h 67"/>
                  <a:gd name="T38" fmla="*/ 10 w 28"/>
                  <a:gd name="T39" fmla="*/ 57 h 67"/>
                  <a:gd name="T40" fmla="*/ 10 w 28"/>
                  <a:gd name="T41" fmla="*/ 26 h 67"/>
                  <a:gd name="T42" fmla="*/ 12 w 28"/>
                  <a:gd name="T43" fmla="*/ 25 h 67"/>
                  <a:gd name="T44" fmla="*/ 14 w 28"/>
                  <a:gd name="T45" fmla="*/ 24 h 67"/>
                  <a:gd name="T46" fmla="*/ 17 w 28"/>
                  <a:gd name="T47" fmla="*/ 26 h 67"/>
                  <a:gd name="T48" fmla="*/ 18 w 28"/>
                  <a:gd name="T49" fmla="*/ 29 h 67"/>
                  <a:gd name="T50" fmla="*/ 18 w 28"/>
                  <a:gd name="T51" fmla="*/ 55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8" h="67">
                    <a:moveTo>
                      <a:pt x="19" y="17"/>
                    </a:moveTo>
                    <a:cubicBezTo>
                      <a:pt x="17" y="17"/>
                      <a:pt x="16" y="17"/>
                      <a:pt x="14" y="18"/>
                    </a:cubicBezTo>
                    <a:cubicBezTo>
                      <a:pt x="13" y="18"/>
                      <a:pt x="11" y="20"/>
                      <a:pt x="10" y="21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6"/>
                      <a:pt x="0" y="66"/>
                      <a:pt x="0" y="66"/>
                    </a:cubicBezTo>
                    <a:cubicBezTo>
                      <a:pt x="10" y="66"/>
                      <a:pt x="10" y="66"/>
                      <a:pt x="10" y="66"/>
                    </a:cubicBezTo>
                    <a:cubicBezTo>
                      <a:pt x="10" y="63"/>
                      <a:pt x="10" y="63"/>
                      <a:pt x="10" y="63"/>
                    </a:cubicBezTo>
                    <a:cubicBezTo>
                      <a:pt x="11" y="64"/>
                      <a:pt x="13" y="65"/>
                      <a:pt x="14" y="66"/>
                    </a:cubicBezTo>
                    <a:cubicBezTo>
                      <a:pt x="16" y="67"/>
                      <a:pt x="17" y="67"/>
                      <a:pt x="19" y="67"/>
                    </a:cubicBezTo>
                    <a:cubicBezTo>
                      <a:pt x="22" y="67"/>
                      <a:pt x="24" y="66"/>
                      <a:pt x="26" y="64"/>
                    </a:cubicBezTo>
                    <a:cubicBezTo>
                      <a:pt x="27" y="62"/>
                      <a:pt x="28" y="60"/>
                      <a:pt x="28" y="56"/>
                    </a:cubicBezTo>
                    <a:cubicBezTo>
                      <a:pt x="28" y="29"/>
                      <a:pt x="28" y="29"/>
                      <a:pt x="28" y="29"/>
                    </a:cubicBezTo>
                    <a:cubicBezTo>
                      <a:pt x="28" y="25"/>
                      <a:pt x="27" y="22"/>
                      <a:pt x="26" y="20"/>
                    </a:cubicBezTo>
                    <a:cubicBezTo>
                      <a:pt x="24" y="18"/>
                      <a:pt x="22" y="17"/>
                      <a:pt x="19" y="17"/>
                    </a:cubicBezTo>
                    <a:close/>
                    <a:moveTo>
                      <a:pt x="18" y="55"/>
                    </a:moveTo>
                    <a:cubicBezTo>
                      <a:pt x="18" y="56"/>
                      <a:pt x="18" y="58"/>
                      <a:pt x="17" y="58"/>
                    </a:cubicBezTo>
                    <a:cubicBezTo>
                      <a:pt x="17" y="59"/>
                      <a:pt x="16" y="59"/>
                      <a:pt x="15" y="59"/>
                    </a:cubicBezTo>
                    <a:cubicBezTo>
                      <a:pt x="14" y="59"/>
                      <a:pt x="13" y="59"/>
                      <a:pt x="12" y="59"/>
                    </a:cubicBezTo>
                    <a:cubicBezTo>
                      <a:pt x="11" y="58"/>
                      <a:pt x="11" y="58"/>
                      <a:pt x="10" y="57"/>
                    </a:cubicBezTo>
                    <a:cubicBezTo>
                      <a:pt x="10" y="26"/>
                      <a:pt x="10" y="26"/>
                      <a:pt x="10" y="26"/>
                    </a:cubicBezTo>
                    <a:cubicBezTo>
                      <a:pt x="11" y="26"/>
                      <a:pt x="11" y="25"/>
                      <a:pt x="12" y="25"/>
                    </a:cubicBezTo>
                    <a:cubicBezTo>
                      <a:pt x="13" y="24"/>
                      <a:pt x="13" y="24"/>
                      <a:pt x="14" y="24"/>
                    </a:cubicBezTo>
                    <a:cubicBezTo>
                      <a:pt x="15" y="24"/>
                      <a:pt x="16" y="25"/>
                      <a:pt x="17" y="26"/>
                    </a:cubicBezTo>
                    <a:cubicBezTo>
                      <a:pt x="18" y="26"/>
                      <a:pt x="18" y="28"/>
                      <a:pt x="18" y="29"/>
                    </a:cubicBezTo>
                    <a:lnTo>
                      <a:pt x="18" y="5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MX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9" name="Freeform 9"/>
              <p:cNvSpPr>
                <a:spLocks/>
              </p:cNvSpPr>
              <p:nvPr/>
            </p:nvSpPr>
            <p:spPr bwMode="auto">
              <a:xfrm>
                <a:off x="7170738" y="4794250"/>
                <a:ext cx="180975" cy="322263"/>
              </a:xfrm>
              <a:custGeom>
                <a:avLst/>
                <a:gdLst>
                  <a:gd name="T0" fmla="*/ 19 w 28"/>
                  <a:gd name="T1" fmla="*/ 38 h 50"/>
                  <a:gd name="T2" fmla="*/ 16 w 28"/>
                  <a:gd name="T3" fmla="*/ 40 h 50"/>
                  <a:gd name="T4" fmla="*/ 13 w 28"/>
                  <a:gd name="T5" fmla="*/ 41 h 50"/>
                  <a:gd name="T6" fmla="*/ 11 w 28"/>
                  <a:gd name="T7" fmla="*/ 40 h 50"/>
                  <a:gd name="T8" fmla="*/ 10 w 28"/>
                  <a:gd name="T9" fmla="*/ 38 h 50"/>
                  <a:gd name="T10" fmla="*/ 10 w 28"/>
                  <a:gd name="T11" fmla="*/ 0 h 50"/>
                  <a:gd name="T12" fmla="*/ 0 w 28"/>
                  <a:gd name="T13" fmla="*/ 0 h 50"/>
                  <a:gd name="T14" fmla="*/ 0 w 28"/>
                  <a:gd name="T15" fmla="*/ 41 h 50"/>
                  <a:gd name="T16" fmla="*/ 2 w 28"/>
                  <a:gd name="T17" fmla="*/ 48 h 50"/>
                  <a:gd name="T18" fmla="*/ 7 w 28"/>
                  <a:gd name="T19" fmla="*/ 50 h 50"/>
                  <a:gd name="T20" fmla="*/ 13 w 28"/>
                  <a:gd name="T21" fmla="*/ 49 h 50"/>
                  <a:gd name="T22" fmla="*/ 19 w 28"/>
                  <a:gd name="T23" fmla="*/ 44 h 50"/>
                  <a:gd name="T24" fmla="*/ 19 w 28"/>
                  <a:gd name="T25" fmla="*/ 49 h 50"/>
                  <a:gd name="T26" fmla="*/ 28 w 28"/>
                  <a:gd name="T27" fmla="*/ 49 h 50"/>
                  <a:gd name="T28" fmla="*/ 28 w 28"/>
                  <a:gd name="T29" fmla="*/ 0 h 50"/>
                  <a:gd name="T30" fmla="*/ 19 w 28"/>
                  <a:gd name="T31" fmla="*/ 0 h 50"/>
                  <a:gd name="T32" fmla="*/ 19 w 28"/>
                  <a:gd name="T33" fmla="*/ 38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8" h="50">
                    <a:moveTo>
                      <a:pt x="19" y="38"/>
                    </a:moveTo>
                    <a:cubicBezTo>
                      <a:pt x="18" y="39"/>
                      <a:pt x="17" y="40"/>
                      <a:pt x="16" y="40"/>
                    </a:cubicBezTo>
                    <a:cubicBezTo>
                      <a:pt x="14" y="41"/>
                      <a:pt x="14" y="41"/>
                      <a:pt x="13" y="41"/>
                    </a:cubicBezTo>
                    <a:cubicBezTo>
                      <a:pt x="12" y="41"/>
                      <a:pt x="11" y="41"/>
                      <a:pt x="11" y="40"/>
                    </a:cubicBezTo>
                    <a:cubicBezTo>
                      <a:pt x="10" y="40"/>
                      <a:pt x="10" y="39"/>
                      <a:pt x="10" y="38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44"/>
                      <a:pt x="1" y="46"/>
                      <a:pt x="2" y="48"/>
                    </a:cubicBezTo>
                    <a:cubicBezTo>
                      <a:pt x="3" y="49"/>
                      <a:pt x="5" y="50"/>
                      <a:pt x="7" y="50"/>
                    </a:cubicBezTo>
                    <a:cubicBezTo>
                      <a:pt x="9" y="50"/>
                      <a:pt x="11" y="50"/>
                      <a:pt x="13" y="49"/>
                    </a:cubicBezTo>
                    <a:cubicBezTo>
                      <a:pt x="15" y="48"/>
                      <a:pt x="17" y="46"/>
                      <a:pt x="19" y="44"/>
                    </a:cubicBezTo>
                    <a:cubicBezTo>
                      <a:pt x="19" y="49"/>
                      <a:pt x="19" y="49"/>
                      <a:pt x="19" y="49"/>
                    </a:cubicBezTo>
                    <a:cubicBezTo>
                      <a:pt x="28" y="49"/>
                      <a:pt x="28" y="49"/>
                      <a:pt x="28" y="49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19" y="0"/>
                      <a:pt x="19" y="0"/>
                      <a:pt x="19" y="0"/>
                    </a:cubicBezTo>
                    <a:lnTo>
                      <a:pt x="19" y="3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MX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0" name="Freeform 10"/>
              <p:cNvSpPr>
                <a:spLocks noEditPoints="1"/>
              </p:cNvSpPr>
              <p:nvPr/>
            </p:nvSpPr>
            <p:spPr bwMode="auto">
              <a:xfrm>
                <a:off x="6338888" y="3635375"/>
                <a:ext cx="2052638" cy="2047875"/>
              </a:xfrm>
              <a:custGeom>
                <a:avLst/>
                <a:gdLst>
                  <a:gd name="T0" fmla="*/ 159 w 318"/>
                  <a:gd name="T1" fmla="*/ 0 h 318"/>
                  <a:gd name="T2" fmla="*/ 0 w 318"/>
                  <a:gd name="T3" fmla="*/ 159 h 318"/>
                  <a:gd name="T4" fmla="*/ 159 w 318"/>
                  <a:gd name="T5" fmla="*/ 318 h 318"/>
                  <a:gd name="T6" fmla="*/ 318 w 318"/>
                  <a:gd name="T7" fmla="*/ 159 h 318"/>
                  <a:gd name="T8" fmla="*/ 159 w 318"/>
                  <a:gd name="T9" fmla="*/ 0 h 318"/>
                  <a:gd name="T10" fmla="*/ 184 w 318"/>
                  <a:gd name="T11" fmla="*/ 79 h 318"/>
                  <a:gd name="T12" fmla="*/ 195 w 318"/>
                  <a:gd name="T13" fmla="*/ 79 h 318"/>
                  <a:gd name="T14" fmla="*/ 195 w 318"/>
                  <a:gd name="T15" fmla="*/ 120 h 318"/>
                  <a:gd name="T16" fmla="*/ 196 w 318"/>
                  <a:gd name="T17" fmla="*/ 123 h 318"/>
                  <a:gd name="T18" fmla="*/ 198 w 318"/>
                  <a:gd name="T19" fmla="*/ 124 h 318"/>
                  <a:gd name="T20" fmla="*/ 201 w 318"/>
                  <a:gd name="T21" fmla="*/ 123 h 318"/>
                  <a:gd name="T22" fmla="*/ 205 w 318"/>
                  <a:gd name="T23" fmla="*/ 120 h 318"/>
                  <a:gd name="T24" fmla="*/ 205 w 318"/>
                  <a:gd name="T25" fmla="*/ 79 h 318"/>
                  <a:gd name="T26" fmla="*/ 216 w 318"/>
                  <a:gd name="T27" fmla="*/ 79 h 318"/>
                  <a:gd name="T28" fmla="*/ 216 w 318"/>
                  <a:gd name="T29" fmla="*/ 133 h 318"/>
                  <a:gd name="T30" fmla="*/ 205 w 318"/>
                  <a:gd name="T31" fmla="*/ 133 h 318"/>
                  <a:gd name="T32" fmla="*/ 205 w 318"/>
                  <a:gd name="T33" fmla="*/ 127 h 318"/>
                  <a:gd name="T34" fmla="*/ 199 w 318"/>
                  <a:gd name="T35" fmla="*/ 132 h 318"/>
                  <a:gd name="T36" fmla="*/ 192 w 318"/>
                  <a:gd name="T37" fmla="*/ 134 h 318"/>
                  <a:gd name="T38" fmla="*/ 186 w 318"/>
                  <a:gd name="T39" fmla="*/ 131 h 318"/>
                  <a:gd name="T40" fmla="*/ 184 w 318"/>
                  <a:gd name="T41" fmla="*/ 124 h 318"/>
                  <a:gd name="T42" fmla="*/ 184 w 318"/>
                  <a:gd name="T43" fmla="*/ 79 h 318"/>
                  <a:gd name="T44" fmla="*/ 143 w 318"/>
                  <a:gd name="T45" fmla="*/ 91 h 318"/>
                  <a:gd name="T46" fmla="*/ 148 w 318"/>
                  <a:gd name="T47" fmla="*/ 81 h 318"/>
                  <a:gd name="T48" fmla="*/ 160 w 318"/>
                  <a:gd name="T49" fmla="*/ 77 h 318"/>
                  <a:gd name="T50" fmla="*/ 171 w 318"/>
                  <a:gd name="T51" fmla="*/ 81 h 318"/>
                  <a:gd name="T52" fmla="*/ 175 w 318"/>
                  <a:gd name="T53" fmla="*/ 91 h 318"/>
                  <a:gd name="T54" fmla="*/ 175 w 318"/>
                  <a:gd name="T55" fmla="*/ 119 h 318"/>
                  <a:gd name="T56" fmla="*/ 171 w 318"/>
                  <a:gd name="T57" fmla="*/ 130 h 318"/>
                  <a:gd name="T58" fmla="*/ 159 w 318"/>
                  <a:gd name="T59" fmla="*/ 134 h 318"/>
                  <a:gd name="T60" fmla="*/ 147 w 318"/>
                  <a:gd name="T61" fmla="*/ 130 h 318"/>
                  <a:gd name="T62" fmla="*/ 143 w 318"/>
                  <a:gd name="T63" fmla="*/ 119 h 318"/>
                  <a:gd name="T64" fmla="*/ 143 w 318"/>
                  <a:gd name="T65" fmla="*/ 91 h 318"/>
                  <a:gd name="T66" fmla="*/ 113 w 318"/>
                  <a:gd name="T67" fmla="*/ 59 h 318"/>
                  <a:gd name="T68" fmla="*/ 121 w 318"/>
                  <a:gd name="T69" fmla="*/ 89 h 318"/>
                  <a:gd name="T70" fmla="*/ 122 w 318"/>
                  <a:gd name="T71" fmla="*/ 89 h 318"/>
                  <a:gd name="T72" fmla="*/ 130 w 318"/>
                  <a:gd name="T73" fmla="*/ 59 h 318"/>
                  <a:gd name="T74" fmla="*/ 142 w 318"/>
                  <a:gd name="T75" fmla="*/ 59 h 318"/>
                  <a:gd name="T76" fmla="*/ 128 w 318"/>
                  <a:gd name="T77" fmla="*/ 102 h 318"/>
                  <a:gd name="T78" fmla="*/ 128 w 318"/>
                  <a:gd name="T79" fmla="*/ 133 h 318"/>
                  <a:gd name="T80" fmla="*/ 115 w 318"/>
                  <a:gd name="T81" fmla="*/ 133 h 318"/>
                  <a:gd name="T82" fmla="*/ 115 w 318"/>
                  <a:gd name="T83" fmla="*/ 104 h 318"/>
                  <a:gd name="T84" fmla="*/ 100 w 318"/>
                  <a:gd name="T85" fmla="*/ 59 h 318"/>
                  <a:gd name="T86" fmla="*/ 113 w 318"/>
                  <a:gd name="T87" fmla="*/ 59 h 318"/>
                  <a:gd name="T88" fmla="*/ 258 w 318"/>
                  <a:gd name="T89" fmla="*/ 214 h 318"/>
                  <a:gd name="T90" fmla="*/ 223 w 318"/>
                  <a:gd name="T91" fmla="*/ 250 h 318"/>
                  <a:gd name="T92" fmla="*/ 99 w 318"/>
                  <a:gd name="T93" fmla="*/ 250 h 318"/>
                  <a:gd name="T94" fmla="*/ 63 w 318"/>
                  <a:gd name="T95" fmla="*/ 214 h 318"/>
                  <a:gd name="T96" fmla="*/ 63 w 318"/>
                  <a:gd name="T97" fmla="*/ 186 h 318"/>
                  <a:gd name="T98" fmla="*/ 99 w 318"/>
                  <a:gd name="T99" fmla="*/ 150 h 318"/>
                  <a:gd name="T100" fmla="*/ 223 w 318"/>
                  <a:gd name="T101" fmla="*/ 150 h 318"/>
                  <a:gd name="T102" fmla="*/ 258 w 318"/>
                  <a:gd name="T103" fmla="*/ 186 h 318"/>
                  <a:gd name="T104" fmla="*/ 258 w 318"/>
                  <a:gd name="T105" fmla="*/ 214 h 3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318" h="318">
                    <a:moveTo>
                      <a:pt x="159" y="0"/>
                    </a:moveTo>
                    <a:cubicBezTo>
                      <a:pt x="71" y="0"/>
                      <a:pt x="0" y="71"/>
                      <a:pt x="0" y="159"/>
                    </a:cubicBezTo>
                    <a:cubicBezTo>
                      <a:pt x="0" y="247"/>
                      <a:pt x="71" y="318"/>
                      <a:pt x="159" y="318"/>
                    </a:cubicBezTo>
                    <a:cubicBezTo>
                      <a:pt x="246" y="318"/>
                      <a:pt x="318" y="247"/>
                      <a:pt x="318" y="159"/>
                    </a:cubicBezTo>
                    <a:cubicBezTo>
                      <a:pt x="318" y="71"/>
                      <a:pt x="246" y="0"/>
                      <a:pt x="159" y="0"/>
                    </a:cubicBezTo>
                    <a:close/>
                    <a:moveTo>
                      <a:pt x="184" y="79"/>
                    </a:moveTo>
                    <a:cubicBezTo>
                      <a:pt x="195" y="79"/>
                      <a:pt x="195" y="79"/>
                      <a:pt x="195" y="79"/>
                    </a:cubicBezTo>
                    <a:cubicBezTo>
                      <a:pt x="195" y="120"/>
                      <a:pt x="195" y="120"/>
                      <a:pt x="195" y="120"/>
                    </a:cubicBezTo>
                    <a:cubicBezTo>
                      <a:pt x="195" y="122"/>
                      <a:pt x="196" y="122"/>
                      <a:pt x="196" y="123"/>
                    </a:cubicBezTo>
                    <a:cubicBezTo>
                      <a:pt x="197" y="124"/>
                      <a:pt x="197" y="124"/>
                      <a:pt x="198" y="124"/>
                    </a:cubicBezTo>
                    <a:cubicBezTo>
                      <a:pt x="199" y="124"/>
                      <a:pt x="200" y="123"/>
                      <a:pt x="201" y="123"/>
                    </a:cubicBezTo>
                    <a:cubicBezTo>
                      <a:pt x="203" y="122"/>
                      <a:pt x="204" y="121"/>
                      <a:pt x="205" y="120"/>
                    </a:cubicBezTo>
                    <a:cubicBezTo>
                      <a:pt x="205" y="79"/>
                      <a:pt x="205" y="79"/>
                      <a:pt x="205" y="79"/>
                    </a:cubicBezTo>
                    <a:cubicBezTo>
                      <a:pt x="216" y="79"/>
                      <a:pt x="216" y="79"/>
                      <a:pt x="216" y="79"/>
                    </a:cubicBezTo>
                    <a:cubicBezTo>
                      <a:pt x="216" y="133"/>
                      <a:pt x="216" y="133"/>
                      <a:pt x="216" y="133"/>
                    </a:cubicBezTo>
                    <a:cubicBezTo>
                      <a:pt x="205" y="133"/>
                      <a:pt x="205" y="133"/>
                      <a:pt x="205" y="133"/>
                    </a:cubicBezTo>
                    <a:cubicBezTo>
                      <a:pt x="205" y="127"/>
                      <a:pt x="205" y="127"/>
                      <a:pt x="205" y="127"/>
                    </a:cubicBezTo>
                    <a:cubicBezTo>
                      <a:pt x="203" y="129"/>
                      <a:pt x="201" y="131"/>
                      <a:pt x="199" y="132"/>
                    </a:cubicBezTo>
                    <a:cubicBezTo>
                      <a:pt x="196" y="133"/>
                      <a:pt x="194" y="134"/>
                      <a:pt x="192" y="134"/>
                    </a:cubicBezTo>
                    <a:cubicBezTo>
                      <a:pt x="190" y="134"/>
                      <a:pt x="188" y="133"/>
                      <a:pt x="186" y="131"/>
                    </a:cubicBezTo>
                    <a:cubicBezTo>
                      <a:pt x="185" y="130"/>
                      <a:pt x="184" y="127"/>
                      <a:pt x="184" y="124"/>
                    </a:cubicBezTo>
                    <a:lnTo>
                      <a:pt x="184" y="79"/>
                    </a:lnTo>
                    <a:close/>
                    <a:moveTo>
                      <a:pt x="143" y="91"/>
                    </a:moveTo>
                    <a:cubicBezTo>
                      <a:pt x="143" y="87"/>
                      <a:pt x="145" y="83"/>
                      <a:pt x="148" y="81"/>
                    </a:cubicBezTo>
                    <a:cubicBezTo>
                      <a:pt x="151" y="78"/>
                      <a:pt x="155" y="77"/>
                      <a:pt x="160" y="77"/>
                    </a:cubicBezTo>
                    <a:cubicBezTo>
                      <a:pt x="164" y="77"/>
                      <a:pt x="168" y="78"/>
                      <a:pt x="171" y="81"/>
                    </a:cubicBezTo>
                    <a:cubicBezTo>
                      <a:pt x="174" y="84"/>
                      <a:pt x="175" y="87"/>
                      <a:pt x="175" y="91"/>
                    </a:cubicBezTo>
                    <a:cubicBezTo>
                      <a:pt x="175" y="119"/>
                      <a:pt x="175" y="119"/>
                      <a:pt x="175" y="119"/>
                    </a:cubicBezTo>
                    <a:cubicBezTo>
                      <a:pt x="175" y="124"/>
                      <a:pt x="174" y="128"/>
                      <a:pt x="171" y="130"/>
                    </a:cubicBezTo>
                    <a:cubicBezTo>
                      <a:pt x="168" y="133"/>
                      <a:pt x="164" y="134"/>
                      <a:pt x="159" y="134"/>
                    </a:cubicBezTo>
                    <a:cubicBezTo>
                      <a:pt x="154" y="134"/>
                      <a:pt x="150" y="133"/>
                      <a:pt x="147" y="130"/>
                    </a:cubicBezTo>
                    <a:cubicBezTo>
                      <a:pt x="145" y="127"/>
                      <a:pt x="143" y="124"/>
                      <a:pt x="143" y="119"/>
                    </a:cubicBezTo>
                    <a:lnTo>
                      <a:pt x="143" y="91"/>
                    </a:lnTo>
                    <a:close/>
                    <a:moveTo>
                      <a:pt x="113" y="59"/>
                    </a:moveTo>
                    <a:cubicBezTo>
                      <a:pt x="121" y="89"/>
                      <a:pt x="121" y="89"/>
                      <a:pt x="121" y="89"/>
                    </a:cubicBezTo>
                    <a:cubicBezTo>
                      <a:pt x="122" y="89"/>
                      <a:pt x="122" y="89"/>
                      <a:pt x="122" y="89"/>
                    </a:cubicBezTo>
                    <a:cubicBezTo>
                      <a:pt x="130" y="59"/>
                      <a:pt x="130" y="59"/>
                      <a:pt x="130" y="59"/>
                    </a:cubicBezTo>
                    <a:cubicBezTo>
                      <a:pt x="142" y="59"/>
                      <a:pt x="142" y="59"/>
                      <a:pt x="142" y="59"/>
                    </a:cubicBezTo>
                    <a:cubicBezTo>
                      <a:pt x="128" y="102"/>
                      <a:pt x="128" y="102"/>
                      <a:pt x="128" y="102"/>
                    </a:cubicBezTo>
                    <a:cubicBezTo>
                      <a:pt x="128" y="133"/>
                      <a:pt x="128" y="133"/>
                      <a:pt x="128" y="133"/>
                    </a:cubicBezTo>
                    <a:cubicBezTo>
                      <a:pt x="115" y="133"/>
                      <a:pt x="115" y="133"/>
                      <a:pt x="115" y="133"/>
                    </a:cubicBezTo>
                    <a:cubicBezTo>
                      <a:pt x="115" y="104"/>
                      <a:pt x="115" y="104"/>
                      <a:pt x="115" y="104"/>
                    </a:cubicBezTo>
                    <a:cubicBezTo>
                      <a:pt x="100" y="59"/>
                      <a:pt x="100" y="59"/>
                      <a:pt x="100" y="59"/>
                    </a:cubicBezTo>
                    <a:lnTo>
                      <a:pt x="113" y="59"/>
                    </a:lnTo>
                    <a:close/>
                    <a:moveTo>
                      <a:pt x="258" y="214"/>
                    </a:moveTo>
                    <a:cubicBezTo>
                      <a:pt x="258" y="234"/>
                      <a:pt x="242" y="250"/>
                      <a:pt x="223" y="250"/>
                    </a:cubicBezTo>
                    <a:cubicBezTo>
                      <a:pt x="99" y="250"/>
                      <a:pt x="99" y="250"/>
                      <a:pt x="99" y="250"/>
                    </a:cubicBezTo>
                    <a:cubicBezTo>
                      <a:pt x="79" y="250"/>
                      <a:pt x="63" y="234"/>
                      <a:pt x="63" y="214"/>
                    </a:cubicBezTo>
                    <a:cubicBezTo>
                      <a:pt x="63" y="186"/>
                      <a:pt x="63" y="186"/>
                      <a:pt x="63" y="186"/>
                    </a:cubicBezTo>
                    <a:cubicBezTo>
                      <a:pt x="63" y="166"/>
                      <a:pt x="79" y="150"/>
                      <a:pt x="99" y="150"/>
                    </a:cubicBezTo>
                    <a:cubicBezTo>
                      <a:pt x="223" y="150"/>
                      <a:pt x="223" y="150"/>
                      <a:pt x="223" y="150"/>
                    </a:cubicBezTo>
                    <a:cubicBezTo>
                      <a:pt x="242" y="150"/>
                      <a:pt x="258" y="166"/>
                      <a:pt x="258" y="186"/>
                    </a:cubicBezTo>
                    <a:lnTo>
                      <a:pt x="258" y="21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MX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1" name="Freeform 11"/>
              <p:cNvSpPr>
                <a:spLocks noEditPoints="1"/>
              </p:cNvSpPr>
              <p:nvPr/>
            </p:nvSpPr>
            <p:spPr bwMode="auto">
              <a:xfrm>
                <a:off x="7616825" y="4787900"/>
                <a:ext cx="187325" cy="334963"/>
              </a:xfrm>
              <a:custGeom>
                <a:avLst/>
                <a:gdLst>
                  <a:gd name="T0" fmla="*/ 15 w 29"/>
                  <a:gd name="T1" fmla="*/ 0 h 52"/>
                  <a:gd name="T2" fmla="*/ 5 w 29"/>
                  <a:gd name="T3" fmla="*/ 4 h 52"/>
                  <a:gd name="T4" fmla="*/ 0 w 29"/>
                  <a:gd name="T5" fmla="*/ 14 h 52"/>
                  <a:gd name="T6" fmla="*/ 0 w 29"/>
                  <a:gd name="T7" fmla="*/ 37 h 52"/>
                  <a:gd name="T8" fmla="*/ 4 w 29"/>
                  <a:gd name="T9" fmla="*/ 48 h 52"/>
                  <a:gd name="T10" fmla="*/ 15 w 29"/>
                  <a:gd name="T11" fmla="*/ 52 h 52"/>
                  <a:gd name="T12" fmla="*/ 26 w 29"/>
                  <a:gd name="T13" fmla="*/ 48 h 52"/>
                  <a:gd name="T14" fmla="*/ 29 w 29"/>
                  <a:gd name="T15" fmla="*/ 37 h 52"/>
                  <a:gd name="T16" fmla="*/ 29 w 29"/>
                  <a:gd name="T17" fmla="*/ 34 h 52"/>
                  <a:gd name="T18" fmla="*/ 19 w 29"/>
                  <a:gd name="T19" fmla="*/ 34 h 52"/>
                  <a:gd name="T20" fmla="*/ 19 w 29"/>
                  <a:gd name="T21" fmla="*/ 36 h 52"/>
                  <a:gd name="T22" fmla="*/ 18 w 29"/>
                  <a:gd name="T23" fmla="*/ 42 h 52"/>
                  <a:gd name="T24" fmla="*/ 15 w 29"/>
                  <a:gd name="T25" fmla="*/ 43 h 52"/>
                  <a:gd name="T26" fmla="*/ 12 w 29"/>
                  <a:gd name="T27" fmla="*/ 42 h 52"/>
                  <a:gd name="T28" fmla="*/ 11 w 29"/>
                  <a:gd name="T29" fmla="*/ 36 h 52"/>
                  <a:gd name="T30" fmla="*/ 11 w 29"/>
                  <a:gd name="T31" fmla="*/ 27 h 52"/>
                  <a:gd name="T32" fmla="*/ 29 w 29"/>
                  <a:gd name="T33" fmla="*/ 27 h 52"/>
                  <a:gd name="T34" fmla="*/ 29 w 29"/>
                  <a:gd name="T35" fmla="*/ 14 h 52"/>
                  <a:gd name="T36" fmla="*/ 26 w 29"/>
                  <a:gd name="T37" fmla="*/ 4 h 52"/>
                  <a:gd name="T38" fmla="*/ 15 w 29"/>
                  <a:gd name="T39" fmla="*/ 0 h 52"/>
                  <a:gd name="T40" fmla="*/ 19 w 29"/>
                  <a:gd name="T41" fmla="*/ 19 h 52"/>
                  <a:gd name="T42" fmla="*/ 11 w 29"/>
                  <a:gd name="T43" fmla="*/ 19 h 52"/>
                  <a:gd name="T44" fmla="*/ 11 w 29"/>
                  <a:gd name="T45" fmla="*/ 14 h 52"/>
                  <a:gd name="T46" fmla="*/ 12 w 29"/>
                  <a:gd name="T47" fmla="*/ 10 h 52"/>
                  <a:gd name="T48" fmla="*/ 15 w 29"/>
                  <a:gd name="T49" fmla="*/ 9 h 52"/>
                  <a:gd name="T50" fmla="*/ 18 w 29"/>
                  <a:gd name="T51" fmla="*/ 10 h 52"/>
                  <a:gd name="T52" fmla="*/ 19 w 29"/>
                  <a:gd name="T53" fmla="*/ 14 h 52"/>
                  <a:gd name="T54" fmla="*/ 19 w 29"/>
                  <a:gd name="T55" fmla="*/ 19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29" h="52">
                    <a:moveTo>
                      <a:pt x="15" y="0"/>
                    </a:moveTo>
                    <a:cubicBezTo>
                      <a:pt x="11" y="0"/>
                      <a:pt x="7" y="1"/>
                      <a:pt x="5" y="4"/>
                    </a:cubicBezTo>
                    <a:cubicBezTo>
                      <a:pt x="2" y="7"/>
                      <a:pt x="0" y="10"/>
                      <a:pt x="0" y="14"/>
                    </a:cubicBezTo>
                    <a:cubicBezTo>
                      <a:pt x="0" y="37"/>
                      <a:pt x="0" y="37"/>
                      <a:pt x="0" y="37"/>
                    </a:cubicBezTo>
                    <a:cubicBezTo>
                      <a:pt x="0" y="41"/>
                      <a:pt x="2" y="45"/>
                      <a:pt x="4" y="48"/>
                    </a:cubicBezTo>
                    <a:cubicBezTo>
                      <a:pt x="7" y="50"/>
                      <a:pt x="10" y="52"/>
                      <a:pt x="15" y="52"/>
                    </a:cubicBezTo>
                    <a:cubicBezTo>
                      <a:pt x="20" y="52"/>
                      <a:pt x="23" y="51"/>
                      <a:pt x="26" y="48"/>
                    </a:cubicBezTo>
                    <a:cubicBezTo>
                      <a:pt x="28" y="45"/>
                      <a:pt x="29" y="42"/>
                      <a:pt x="29" y="37"/>
                    </a:cubicBezTo>
                    <a:cubicBezTo>
                      <a:pt x="29" y="34"/>
                      <a:pt x="29" y="34"/>
                      <a:pt x="29" y="34"/>
                    </a:cubicBezTo>
                    <a:cubicBezTo>
                      <a:pt x="19" y="34"/>
                      <a:pt x="19" y="34"/>
                      <a:pt x="19" y="34"/>
                    </a:cubicBezTo>
                    <a:cubicBezTo>
                      <a:pt x="19" y="36"/>
                      <a:pt x="19" y="36"/>
                      <a:pt x="19" y="36"/>
                    </a:cubicBezTo>
                    <a:cubicBezTo>
                      <a:pt x="19" y="39"/>
                      <a:pt x="19" y="41"/>
                      <a:pt x="18" y="42"/>
                    </a:cubicBezTo>
                    <a:cubicBezTo>
                      <a:pt x="18" y="43"/>
                      <a:pt x="17" y="43"/>
                      <a:pt x="15" y="43"/>
                    </a:cubicBezTo>
                    <a:cubicBezTo>
                      <a:pt x="13" y="43"/>
                      <a:pt x="12" y="43"/>
                      <a:pt x="12" y="42"/>
                    </a:cubicBezTo>
                    <a:cubicBezTo>
                      <a:pt x="11" y="41"/>
                      <a:pt x="11" y="39"/>
                      <a:pt x="11" y="36"/>
                    </a:cubicBezTo>
                    <a:cubicBezTo>
                      <a:pt x="11" y="27"/>
                      <a:pt x="11" y="27"/>
                      <a:pt x="11" y="27"/>
                    </a:cubicBezTo>
                    <a:cubicBezTo>
                      <a:pt x="29" y="27"/>
                      <a:pt x="29" y="27"/>
                      <a:pt x="29" y="27"/>
                    </a:cubicBezTo>
                    <a:cubicBezTo>
                      <a:pt x="29" y="14"/>
                      <a:pt x="29" y="14"/>
                      <a:pt x="29" y="14"/>
                    </a:cubicBezTo>
                    <a:cubicBezTo>
                      <a:pt x="29" y="10"/>
                      <a:pt x="28" y="6"/>
                      <a:pt x="26" y="4"/>
                    </a:cubicBezTo>
                    <a:cubicBezTo>
                      <a:pt x="23" y="1"/>
                      <a:pt x="20" y="0"/>
                      <a:pt x="15" y="0"/>
                    </a:cubicBezTo>
                    <a:close/>
                    <a:moveTo>
                      <a:pt x="19" y="19"/>
                    </a:moveTo>
                    <a:cubicBezTo>
                      <a:pt x="11" y="19"/>
                      <a:pt x="11" y="19"/>
                      <a:pt x="11" y="19"/>
                    </a:cubicBezTo>
                    <a:cubicBezTo>
                      <a:pt x="11" y="14"/>
                      <a:pt x="11" y="14"/>
                      <a:pt x="11" y="14"/>
                    </a:cubicBezTo>
                    <a:cubicBezTo>
                      <a:pt x="11" y="12"/>
                      <a:pt x="11" y="11"/>
                      <a:pt x="12" y="10"/>
                    </a:cubicBezTo>
                    <a:cubicBezTo>
                      <a:pt x="12" y="9"/>
                      <a:pt x="13" y="9"/>
                      <a:pt x="15" y="9"/>
                    </a:cubicBezTo>
                    <a:cubicBezTo>
                      <a:pt x="16" y="9"/>
                      <a:pt x="18" y="9"/>
                      <a:pt x="18" y="10"/>
                    </a:cubicBezTo>
                    <a:cubicBezTo>
                      <a:pt x="19" y="11"/>
                      <a:pt x="19" y="12"/>
                      <a:pt x="19" y="14"/>
                    </a:cubicBezTo>
                    <a:lnTo>
                      <a:pt x="19" y="1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MX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58" name="Freeform 12"/>
            <p:cNvSpPr>
              <a:spLocks noEditPoints="1"/>
            </p:cNvSpPr>
            <p:nvPr/>
          </p:nvSpPr>
          <p:spPr bwMode="auto">
            <a:xfrm>
              <a:off x="2360167" y="6349457"/>
              <a:ext cx="334585" cy="333805"/>
            </a:xfrm>
            <a:custGeom>
              <a:avLst/>
              <a:gdLst>
                <a:gd name="T0" fmla="*/ 158 w 317"/>
                <a:gd name="T1" fmla="*/ 0 h 317"/>
                <a:gd name="T2" fmla="*/ 0 w 317"/>
                <a:gd name="T3" fmla="*/ 159 h 317"/>
                <a:gd name="T4" fmla="*/ 158 w 317"/>
                <a:gd name="T5" fmla="*/ 317 h 317"/>
                <a:gd name="T6" fmla="*/ 317 w 317"/>
                <a:gd name="T7" fmla="*/ 159 h 317"/>
                <a:gd name="T8" fmla="*/ 158 w 317"/>
                <a:gd name="T9" fmla="*/ 0 h 317"/>
                <a:gd name="T10" fmla="*/ 238 w 317"/>
                <a:gd name="T11" fmla="*/ 127 h 317"/>
                <a:gd name="T12" fmla="*/ 239 w 317"/>
                <a:gd name="T13" fmla="*/ 132 h 317"/>
                <a:gd name="T14" fmla="*/ 125 w 317"/>
                <a:gd name="T15" fmla="*/ 246 h 317"/>
                <a:gd name="T16" fmla="*/ 63 w 317"/>
                <a:gd name="T17" fmla="*/ 228 h 317"/>
                <a:gd name="T18" fmla="*/ 73 w 317"/>
                <a:gd name="T19" fmla="*/ 228 h 317"/>
                <a:gd name="T20" fmla="*/ 123 w 317"/>
                <a:gd name="T21" fmla="*/ 211 h 317"/>
                <a:gd name="T22" fmla="*/ 85 w 317"/>
                <a:gd name="T23" fmla="*/ 183 h 317"/>
                <a:gd name="T24" fmla="*/ 93 w 317"/>
                <a:gd name="T25" fmla="*/ 184 h 317"/>
                <a:gd name="T26" fmla="*/ 103 w 317"/>
                <a:gd name="T27" fmla="*/ 183 h 317"/>
                <a:gd name="T28" fmla="*/ 71 w 317"/>
                <a:gd name="T29" fmla="*/ 143 h 317"/>
                <a:gd name="T30" fmla="*/ 71 w 317"/>
                <a:gd name="T31" fmla="*/ 143 h 317"/>
                <a:gd name="T32" fmla="*/ 89 w 317"/>
                <a:gd name="T33" fmla="*/ 148 h 317"/>
                <a:gd name="T34" fmla="*/ 71 w 317"/>
                <a:gd name="T35" fmla="*/ 115 h 317"/>
                <a:gd name="T36" fmla="*/ 77 w 317"/>
                <a:gd name="T37" fmla="*/ 94 h 317"/>
                <a:gd name="T38" fmla="*/ 159 w 317"/>
                <a:gd name="T39" fmla="*/ 136 h 317"/>
                <a:gd name="T40" fmla="*/ 158 w 317"/>
                <a:gd name="T41" fmla="*/ 127 h 317"/>
                <a:gd name="T42" fmla="*/ 198 w 317"/>
                <a:gd name="T43" fmla="*/ 87 h 317"/>
                <a:gd name="T44" fmla="*/ 228 w 317"/>
                <a:gd name="T45" fmla="*/ 100 h 317"/>
                <a:gd name="T46" fmla="*/ 253 w 317"/>
                <a:gd name="T47" fmla="*/ 90 h 317"/>
                <a:gd name="T48" fmla="*/ 235 w 317"/>
                <a:gd name="T49" fmla="*/ 112 h 317"/>
                <a:gd name="T50" fmla="*/ 258 w 317"/>
                <a:gd name="T51" fmla="*/ 106 h 317"/>
                <a:gd name="T52" fmla="*/ 238 w 317"/>
                <a:gd name="T53" fmla="*/ 127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17" h="317">
                  <a:moveTo>
                    <a:pt x="158" y="0"/>
                  </a:moveTo>
                  <a:cubicBezTo>
                    <a:pt x="71" y="0"/>
                    <a:pt x="0" y="71"/>
                    <a:pt x="0" y="159"/>
                  </a:cubicBezTo>
                  <a:cubicBezTo>
                    <a:pt x="0" y="246"/>
                    <a:pt x="71" y="317"/>
                    <a:pt x="158" y="317"/>
                  </a:cubicBezTo>
                  <a:cubicBezTo>
                    <a:pt x="246" y="317"/>
                    <a:pt x="317" y="246"/>
                    <a:pt x="317" y="159"/>
                  </a:cubicBezTo>
                  <a:cubicBezTo>
                    <a:pt x="317" y="71"/>
                    <a:pt x="246" y="0"/>
                    <a:pt x="158" y="0"/>
                  </a:cubicBezTo>
                  <a:close/>
                  <a:moveTo>
                    <a:pt x="238" y="127"/>
                  </a:moveTo>
                  <a:cubicBezTo>
                    <a:pt x="239" y="128"/>
                    <a:pt x="239" y="130"/>
                    <a:pt x="239" y="132"/>
                  </a:cubicBezTo>
                  <a:cubicBezTo>
                    <a:pt x="239" y="185"/>
                    <a:pt x="198" y="246"/>
                    <a:pt x="125" y="246"/>
                  </a:cubicBezTo>
                  <a:cubicBezTo>
                    <a:pt x="102" y="246"/>
                    <a:pt x="81" y="239"/>
                    <a:pt x="63" y="228"/>
                  </a:cubicBezTo>
                  <a:cubicBezTo>
                    <a:pt x="66" y="228"/>
                    <a:pt x="70" y="228"/>
                    <a:pt x="73" y="228"/>
                  </a:cubicBezTo>
                  <a:cubicBezTo>
                    <a:pt x="92" y="228"/>
                    <a:pt x="109" y="222"/>
                    <a:pt x="123" y="211"/>
                  </a:cubicBezTo>
                  <a:cubicBezTo>
                    <a:pt x="105" y="211"/>
                    <a:pt x="90" y="199"/>
                    <a:pt x="85" y="183"/>
                  </a:cubicBezTo>
                  <a:cubicBezTo>
                    <a:pt x="88" y="184"/>
                    <a:pt x="90" y="184"/>
                    <a:pt x="93" y="184"/>
                  </a:cubicBezTo>
                  <a:cubicBezTo>
                    <a:pt x="96" y="184"/>
                    <a:pt x="100" y="184"/>
                    <a:pt x="103" y="183"/>
                  </a:cubicBezTo>
                  <a:cubicBezTo>
                    <a:pt x="85" y="179"/>
                    <a:pt x="71" y="163"/>
                    <a:pt x="71" y="143"/>
                  </a:cubicBezTo>
                  <a:cubicBezTo>
                    <a:pt x="71" y="143"/>
                    <a:pt x="71" y="143"/>
                    <a:pt x="71" y="143"/>
                  </a:cubicBezTo>
                  <a:cubicBezTo>
                    <a:pt x="77" y="146"/>
                    <a:pt x="83" y="148"/>
                    <a:pt x="89" y="148"/>
                  </a:cubicBezTo>
                  <a:cubicBezTo>
                    <a:pt x="79" y="141"/>
                    <a:pt x="71" y="128"/>
                    <a:pt x="71" y="115"/>
                  </a:cubicBezTo>
                  <a:cubicBezTo>
                    <a:pt x="71" y="107"/>
                    <a:pt x="73" y="100"/>
                    <a:pt x="77" y="94"/>
                  </a:cubicBezTo>
                  <a:cubicBezTo>
                    <a:pt x="97" y="119"/>
                    <a:pt x="126" y="135"/>
                    <a:pt x="159" y="136"/>
                  </a:cubicBezTo>
                  <a:cubicBezTo>
                    <a:pt x="159" y="133"/>
                    <a:pt x="158" y="130"/>
                    <a:pt x="158" y="127"/>
                  </a:cubicBezTo>
                  <a:cubicBezTo>
                    <a:pt x="158" y="105"/>
                    <a:pt x="176" y="87"/>
                    <a:pt x="198" y="87"/>
                  </a:cubicBezTo>
                  <a:cubicBezTo>
                    <a:pt x="210" y="87"/>
                    <a:pt x="220" y="92"/>
                    <a:pt x="228" y="100"/>
                  </a:cubicBezTo>
                  <a:cubicBezTo>
                    <a:pt x="237" y="98"/>
                    <a:pt x="245" y="95"/>
                    <a:pt x="253" y="90"/>
                  </a:cubicBezTo>
                  <a:cubicBezTo>
                    <a:pt x="250" y="99"/>
                    <a:pt x="244" y="107"/>
                    <a:pt x="235" y="112"/>
                  </a:cubicBezTo>
                  <a:cubicBezTo>
                    <a:pt x="244" y="111"/>
                    <a:pt x="251" y="109"/>
                    <a:pt x="258" y="106"/>
                  </a:cubicBezTo>
                  <a:cubicBezTo>
                    <a:pt x="253" y="114"/>
                    <a:pt x="246" y="121"/>
                    <a:pt x="238" y="127"/>
                  </a:cubicBezTo>
                  <a:close/>
                </a:path>
              </a:pathLst>
            </a:custGeom>
            <a:solidFill>
              <a:srgbClr val="AAAAA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59" name="Agrupar 89"/>
            <p:cNvGrpSpPr/>
            <p:nvPr/>
          </p:nvGrpSpPr>
          <p:grpSpPr>
            <a:xfrm>
              <a:off x="961378" y="6348418"/>
              <a:ext cx="334585" cy="334844"/>
              <a:chOff x="3800475" y="3635375"/>
              <a:chExt cx="2046288" cy="2047875"/>
            </a:xfrm>
            <a:solidFill>
              <a:srgbClr val="AAAAAA"/>
            </a:solidFill>
          </p:grpSpPr>
          <p:sp>
            <p:nvSpPr>
              <p:cNvPr id="64" name="Freeform 13"/>
              <p:cNvSpPr>
                <a:spLocks/>
              </p:cNvSpPr>
              <p:nvPr/>
            </p:nvSpPr>
            <p:spPr bwMode="auto">
              <a:xfrm>
                <a:off x="5214938" y="4389438"/>
                <a:ext cx="206375" cy="217488"/>
              </a:xfrm>
              <a:custGeom>
                <a:avLst/>
                <a:gdLst>
                  <a:gd name="T0" fmla="*/ 4 w 32"/>
                  <a:gd name="T1" fmla="*/ 34 h 34"/>
                  <a:gd name="T2" fmla="*/ 32 w 32"/>
                  <a:gd name="T3" fmla="*/ 34 h 34"/>
                  <a:gd name="T4" fmla="*/ 26 w 32"/>
                  <a:gd name="T5" fmla="*/ 10 h 34"/>
                  <a:gd name="T6" fmla="*/ 0 w 32"/>
                  <a:gd name="T7" fmla="*/ 0 h 34"/>
                  <a:gd name="T8" fmla="*/ 4 w 32"/>
                  <a:gd name="T9" fmla="*/ 34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" h="34">
                    <a:moveTo>
                      <a:pt x="4" y="34"/>
                    </a:moveTo>
                    <a:cubicBezTo>
                      <a:pt x="32" y="34"/>
                      <a:pt x="32" y="34"/>
                      <a:pt x="32" y="34"/>
                    </a:cubicBezTo>
                    <a:cubicBezTo>
                      <a:pt x="32" y="26"/>
                      <a:pt x="29" y="18"/>
                      <a:pt x="26" y="10"/>
                    </a:cubicBezTo>
                    <a:cubicBezTo>
                      <a:pt x="18" y="6"/>
                      <a:pt x="9" y="3"/>
                      <a:pt x="0" y="0"/>
                    </a:cubicBezTo>
                    <a:cubicBezTo>
                      <a:pt x="2" y="12"/>
                      <a:pt x="4" y="23"/>
                      <a:pt x="4" y="3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MX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5" name="Freeform 14"/>
              <p:cNvSpPr>
                <a:spLocks/>
              </p:cNvSpPr>
              <p:nvPr/>
            </p:nvSpPr>
            <p:spPr bwMode="auto">
              <a:xfrm>
                <a:off x="4878388" y="4337050"/>
                <a:ext cx="258763" cy="269875"/>
              </a:xfrm>
              <a:custGeom>
                <a:avLst/>
                <a:gdLst>
                  <a:gd name="T0" fmla="*/ 35 w 40"/>
                  <a:gd name="T1" fmla="*/ 4 h 42"/>
                  <a:gd name="T2" fmla="*/ 0 w 40"/>
                  <a:gd name="T3" fmla="*/ 0 h 42"/>
                  <a:gd name="T4" fmla="*/ 0 w 40"/>
                  <a:gd name="T5" fmla="*/ 42 h 42"/>
                  <a:gd name="T6" fmla="*/ 40 w 40"/>
                  <a:gd name="T7" fmla="*/ 42 h 42"/>
                  <a:gd name="T8" fmla="*/ 35 w 40"/>
                  <a:gd name="T9" fmla="*/ 4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42">
                    <a:moveTo>
                      <a:pt x="35" y="4"/>
                    </a:moveTo>
                    <a:cubicBezTo>
                      <a:pt x="23" y="2"/>
                      <a:pt x="11" y="1"/>
                      <a:pt x="0" y="0"/>
                    </a:cubicBezTo>
                    <a:cubicBezTo>
                      <a:pt x="0" y="42"/>
                      <a:pt x="0" y="42"/>
                      <a:pt x="0" y="42"/>
                    </a:cubicBezTo>
                    <a:cubicBezTo>
                      <a:pt x="40" y="42"/>
                      <a:pt x="40" y="42"/>
                      <a:pt x="40" y="42"/>
                    </a:cubicBezTo>
                    <a:cubicBezTo>
                      <a:pt x="39" y="30"/>
                      <a:pt x="38" y="17"/>
                      <a:pt x="35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MX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6" name="Freeform 15"/>
              <p:cNvSpPr>
                <a:spLocks/>
              </p:cNvSpPr>
              <p:nvPr/>
            </p:nvSpPr>
            <p:spPr bwMode="auto">
              <a:xfrm>
                <a:off x="4878388" y="5078413"/>
                <a:ext cx="206375" cy="192088"/>
              </a:xfrm>
              <a:custGeom>
                <a:avLst/>
                <a:gdLst>
                  <a:gd name="T0" fmla="*/ 0 w 32"/>
                  <a:gd name="T1" fmla="*/ 30 h 30"/>
                  <a:gd name="T2" fmla="*/ 12 w 32"/>
                  <a:gd name="T3" fmla="*/ 28 h 30"/>
                  <a:gd name="T4" fmla="*/ 13 w 32"/>
                  <a:gd name="T5" fmla="*/ 28 h 30"/>
                  <a:gd name="T6" fmla="*/ 13 w 32"/>
                  <a:gd name="T7" fmla="*/ 28 h 30"/>
                  <a:gd name="T8" fmla="*/ 23 w 32"/>
                  <a:gd name="T9" fmla="*/ 25 h 30"/>
                  <a:gd name="T10" fmla="*/ 32 w 32"/>
                  <a:gd name="T11" fmla="*/ 0 h 30"/>
                  <a:gd name="T12" fmla="*/ 0 w 32"/>
                  <a:gd name="T13" fmla="*/ 3 h 30"/>
                  <a:gd name="T14" fmla="*/ 0 w 32"/>
                  <a:gd name="T15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2" h="30">
                    <a:moveTo>
                      <a:pt x="0" y="30"/>
                    </a:moveTo>
                    <a:cubicBezTo>
                      <a:pt x="4" y="29"/>
                      <a:pt x="8" y="29"/>
                      <a:pt x="12" y="28"/>
                    </a:cubicBezTo>
                    <a:cubicBezTo>
                      <a:pt x="13" y="28"/>
                      <a:pt x="13" y="28"/>
                      <a:pt x="13" y="28"/>
                    </a:cubicBezTo>
                    <a:cubicBezTo>
                      <a:pt x="13" y="28"/>
                      <a:pt x="13" y="28"/>
                      <a:pt x="13" y="28"/>
                    </a:cubicBezTo>
                    <a:cubicBezTo>
                      <a:pt x="16" y="27"/>
                      <a:pt x="20" y="26"/>
                      <a:pt x="23" y="25"/>
                    </a:cubicBezTo>
                    <a:cubicBezTo>
                      <a:pt x="27" y="17"/>
                      <a:pt x="30" y="9"/>
                      <a:pt x="32" y="0"/>
                    </a:cubicBezTo>
                    <a:cubicBezTo>
                      <a:pt x="21" y="2"/>
                      <a:pt x="11" y="3"/>
                      <a:pt x="0" y="3"/>
                    </a:cubicBezTo>
                    <a:lnTo>
                      <a:pt x="0" y="3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MX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7" name="Freeform 16"/>
              <p:cNvSpPr>
                <a:spLocks/>
              </p:cNvSpPr>
              <p:nvPr/>
            </p:nvSpPr>
            <p:spPr bwMode="auto">
              <a:xfrm>
                <a:off x="4233863" y="4710113"/>
                <a:ext cx="166688" cy="219075"/>
              </a:xfrm>
              <a:custGeom>
                <a:avLst/>
                <a:gdLst>
                  <a:gd name="T0" fmla="*/ 23 w 26"/>
                  <a:gd name="T1" fmla="*/ 0 h 34"/>
                  <a:gd name="T2" fmla="*/ 0 w 26"/>
                  <a:gd name="T3" fmla="*/ 0 h 34"/>
                  <a:gd name="T4" fmla="*/ 2 w 26"/>
                  <a:gd name="T5" fmla="*/ 14 h 34"/>
                  <a:gd name="T6" fmla="*/ 2 w 26"/>
                  <a:gd name="T7" fmla="*/ 15 h 34"/>
                  <a:gd name="T8" fmla="*/ 2 w 26"/>
                  <a:gd name="T9" fmla="*/ 15 h 34"/>
                  <a:gd name="T10" fmla="*/ 6 w 26"/>
                  <a:gd name="T11" fmla="*/ 27 h 34"/>
                  <a:gd name="T12" fmla="*/ 26 w 26"/>
                  <a:gd name="T13" fmla="*/ 34 h 34"/>
                  <a:gd name="T14" fmla="*/ 23 w 26"/>
                  <a:gd name="T15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6" h="34">
                    <a:moveTo>
                      <a:pt x="23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5"/>
                      <a:pt x="1" y="10"/>
                      <a:pt x="2" y="14"/>
                    </a:cubicBezTo>
                    <a:cubicBezTo>
                      <a:pt x="2" y="15"/>
                      <a:pt x="2" y="15"/>
                      <a:pt x="2" y="15"/>
                    </a:cubicBezTo>
                    <a:cubicBezTo>
                      <a:pt x="2" y="15"/>
                      <a:pt x="2" y="15"/>
                      <a:pt x="2" y="15"/>
                    </a:cubicBezTo>
                    <a:cubicBezTo>
                      <a:pt x="3" y="19"/>
                      <a:pt x="4" y="23"/>
                      <a:pt x="6" y="27"/>
                    </a:cubicBezTo>
                    <a:cubicBezTo>
                      <a:pt x="13" y="30"/>
                      <a:pt x="19" y="32"/>
                      <a:pt x="26" y="34"/>
                    </a:cubicBezTo>
                    <a:cubicBezTo>
                      <a:pt x="24" y="23"/>
                      <a:pt x="23" y="12"/>
                      <a:pt x="2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MX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8" name="Freeform 17"/>
              <p:cNvSpPr>
                <a:spLocks/>
              </p:cNvSpPr>
              <p:nvPr/>
            </p:nvSpPr>
            <p:spPr bwMode="auto">
              <a:xfrm>
                <a:off x="4343400" y="5019675"/>
                <a:ext cx="103188" cy="115888"/>
              </a:xfrm>
              <a:custGeom>
                <a:avLst/>
                <a:gdLst>
                  <a:gd name="T0" fmla="*/ 0 w 16"/>
                  <a:gd name="T1" fmla="*/ 0 h 18"/>
                  <a:gd name="T2" fmla="*/ 2 w 16"/>
                  <a:gd name="T3" fmla="*/ 3 h 18"/>
                  <a:gd name="T4" fmla="*/ 10 w 16"/>
                  <a:gd name="T5" fmla="*/ 12 h 18"/>
                  <a:gd name="T6" fmla="*/ 16 w 16"/>
                  <a:gd name="T7" fmla="*/ 18 h 18"/>
                  <a:gd name="T8" fmla="*/ 12 w 16"/>
                  <a:gd name="T9" fmla="*/ 3 h 18"/>
                  <a:gd name="T10" fmla="*/ 0 w 16"/>
                  <a:gd name="T11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" h="18">
                    <a:moveTo>
                      <a:pt x="0" y="0"/>
                    </a:moveTo>
                    <a:cubicBezTo>
                      <a:pt x="0" y="1"/>
                      <a:pt x="1" y="2"/>
                      <a:pt x="2" y="3"/>
                    </a:cubicBezTo>
                    <a:cubicBezTo>
                      <a:pt x="5" y="6"/>
                      <a:pt x="7" y="9"/>
                      <a:pt x="10" y="12"/>
                    </a:cubicBezTo>
                    <a:cubicBezTo>
                      <a:pt x="12" y="14"/>
                      <a:pt x="14" y="16"/>
                      <a:pt x="16" y="18"/>
                    </a:cubicBezTo>
                    <a:cubicBezTo>
                      <a:pt x="15" y="13"/>
                      <a:pt x="13" y="8"/>
                      <a:pt x="12" y="3"/>
                    </a:cubicBezTo>
                    <a:cubicBezTo>
                      <a:pt x="8" y="2"/>
                      <a:pt x="4" y="1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MX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9" name="Freeform 18"/>
              <p:cNvSpPr>
                <a:spLocks/>
              </p:cNvSpPr>
              <p:nvPr/>
            </p:nvSpPr>
            <p:spPr bwMode="auto">
              <a:xfrm>
                <a:off x="4537075" y="5065713"/>
                <a:ext cx="238125" cy="204788"/>
              </a:xfrm>
              <a:custGeom>
                <a:avLst/>
                <a:gdLst>
                  <a:gd name="T0" fmla="*/ 9 w 37"/>
                  <a:gd name="T1" fmla="*/ 24 h 32"/>
                  <a:gd name="T2" fmla="*/ 21 w 37"/>
                  <a:gd name="T3" fmla="*/ 29 h 32"/>
                  <a:gd name="T4" fmla="*/ 34 w 37"/>
                  <a:gd name="T5" fmla="*/ 31 h 32"/>
                  <a:gd name="T6" fmla="*/ 34 w 37"/>
                  <a:gd name="T7" fmla="*/ 31 h 32"/>
                  <a:gd name="T8" fmla="*/ 37 w 37"/>
                  <a:gd name="T9" fmla="*/ 32 h 32"/>
                  <a:gd name="T10" fmla="*/ 37 w 37"/>
                  <a:gd name="T11" fmla="*/ 5 h 32"/>
                  <a:gd name="T12" fmla="*/ 0 w 37"/>
                  <a:gd name="T13" fmla="*/ 0 h 32"/>
                  <a:gd name="T14" fmla="*/ 9 w 37"/>
                  <a:gd name="T15" fmla="*/ 24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7" h="32">
                    <a:moveTo>
                      <a:pt x="9" y="24"/>
                    </a:moveTo>
                    <a:cubicBezTo>
                      <a:pt x="13" y="26"/>
                      <a:pt x="17" y="28"/>
                      <a:pt x="21" y="29"/>
                    </a:cubicBezTo>
                    <a:cubicBezTo>
                      <a:pt x="26" y="30"/>
                      <a:pt x="30" y="31"/>
                      <a:pt x="34" y="31"/>
                    </a:cubicBezTo>
                    <a:cubicBezTo>
                      <a:pt x="34" y="31"/>
                      <a:pt x="34" y="31"/>
                      <a:pt x="34" y="31"/>
                    </a:cubicBezTo>
                    <a:cubicBezTo>
                      <a:pt x="35" y="31"/>
                      <a:pt x="36" y="32"/>
                      <a:pt x="37" y="32"/>
                    </a:cubicBezTo>
                    <a:cubicBezTo>
                      <a:pt x="37" y="5"/>
                      <a:pt x="37" y="5"/>
                      <a:pt x="37" y="5"/>
                    </a:cubicBezTo>
                    <a:cubicBezTo>
                      <a:pt x="24" y="4"/>
                      <a:pt x="12" y="3"/>
                      <a:pt x="0" y="0"/>
                    </a:cubicBezTo>
                    <a:cubicBezTo>
                      <a:pt x="2" y="8"/>
                      <a:pt x="5" y="16"/>
                      <a:pt x="9" y="2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MX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0" name="Freeform 19"/>
              <p:cNvSpPr>
                <a:spLocks/>
              </p:cNvSpPr>
              <p:nvPr/>
            </p:nvSpPr>
            <p:spPr bwMode="auto">
              <a:xfrm>
                <a:off x="4484688" y="4710113"/>
                <a:ext cx="290513" cy="284163"/>
              </a:xfrm>
              <a:custGeom>
                <a:avLst/>
                <a:gdLst>
                  <a:gd name="T0" fmla="*/ 4 w 45"/>
                  <a:gd name="T1" fmla="*/ 38 h 44"/>
                  <a:gd name="T2" fmla="*/ 45 w 45"/>
                  <a:gd name="T3" fmla="*/ 44 h 44"/>
                  <a:gd name="T4" fmla="*/ 45 w 45"/>
                  <a:gd name="T5" fmla="*/ 0 h 44"/>
                  <a:gd name="T6" fmla="*/ 0 w 45"/>
                  <a:gd name="T7" fmla="*/ 0 h 44"/>
                  <a:gd name="T8" fmla="*/ 4 w 45"/>
                  <a:gd name="T9" fmla="*/ 38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44">
                    <a:moveTo>
                      <a:pt x="4" y="38"/>
                    </a:moveTo>
                    <a:cubicBezTo>
                      <a:pt x="17" y="41"/>
                      <a:pt x="31" y="43"/>
                      <a:pt x="45" y="44"/>
                    </a:cubicBezTo>
                    <a:cubicBezTo>
                      <a:pt x="45" y="0"/>
                      <a:pt x="45" y="0"/>
                      <a:pt x="4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3"/>
                      <a:pt x="1" y="26"/>
                      <a:pt x="4" y="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MX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1" name="Freeform 20"/>
              <p:cNvSpPr>
                <a:spLocks noEditPoints="1"/>
              </p:cNvSpPr>
              <p:nvPr/>
            </p:nvSpPr>
            <p:spPr bwMode="auto">
              <a:xfrm>
                <a:off x="3800475" y="3635375"/>
                <a:ext cx="2046288" cy="2047875"/>
              </a:xfrm>
              <a:custGeom>
                <a:avLst/>
                <a:gdLst>
                  <a:gd name="T0" fmla="*/ 158 w 317"/>
                  <a:gd name="T1" fmla="*/ 0 h 318"/>
                  <a:gd name="T2" fmla="*/ 0 w 317"/>
                  <a:gd name="T3" fmla="*/ 159 h 318"/>
                  <a:gd name="T4" fmla="*/ 158 w 317"/>
                  <a:gd name="T5" fmla="*/ 318 h 318"/>
                  <a:gd name="T6" fmla="*/ 317 w 317"/>
                  <a:gd name="T7" fmla="*/ 159 h 318"/>
                  <a:gd name="T8" fmla="*/ 158 w 317"/>
                  <a:gd name="T9" fmla="*/ 0 h 318"/>
                  <a:gd name="T10" fmla="*/ 116 w 317"/>
                  <a:gd name="T11" fmla="*/ 56 h 318"/>
                  <a:gd name="T12" fmla="*/ 120 w 317"/>
                  <a:gd name="T13" fmla="*/ 41 h 318"/>
                  <a:gd name="T14" fmla="*/ 168 w 317"/>
                  <a:gd name="T15" fmla="*/ 92 h 318"/>
                  <a:gd name="T16" fmla="*/ 102 w 317"/>
                  <a:gd name="T17" fmla="*/ 111 h 318"/>
                  <a:gd name="T18" fmla="*/ 106 w 317"/>
                  <a:gd name="T19" fmla="*/ 94 h 318"/>
                  <a:gd name="T20" fmla="*/ 30 w 317"/>
                  <a:gd name="T21" fmla="*/ 161 h 318"/>
                  <a:gd name="T22" fmla="*/ 116 w 317"/>
                  <a:gd name="T23" fmla="*/ 56 h 318"/>
                  <a:gd name="T24" fmla="*/ 274 w 317"/>
                  <a:gd name="T25" fmla="*/ 177 h 318"/>
                  <a:gd name="T26" fmla="*/ 274 w 317"/>
                  <a:gd name="T27" fmla="*/ 177 h 318"/>
                  <a:gd name="T28" fmla="*/ 263 w 317"/>
                  <a:gd name="T29" fmla="*/ 213 h 318"/>
                  <a:gd name="T30" fmla="*/ 262 w 317"/>
                  <a:gd name="T31" fmla="*/ 214 h 318"/>
                  <a:gd name="T32" fmla="*/ 262 w 317"/>
                  <a:gd name="T33" fmla="*/ 214 h 318"/>
                  <a:gd name="T34" fmla="*/ 230 w 317"/>
                  <a:gd name="T35" fmla="*/ 253 h 318"/>
                  <a:gd name="T36" fmla="*/ 184 w 317"/>
                  <a:gd name="T37" fmla="*/ 274 h 318"/>
                  <a:gd name="T38" fmla="*/ 183 w 317"/>
                  <a:gd name="T39" fmla="*/ 275 h 318"/>
                  <a:gd name="T40" fmla="*/ 183 w 317"/>
                  <a:gd name="T41" fmla="*/ 275 h 318"/>
                  <a:gd name="T42" fmla="*/ 183 w 317"/>
                  <a:gd name="T43" fmla="*/ 275 h 318"/>
                  <a:gd name="T44" fmla="*/ 183 w 317"/>
                  <a:gd name="T45" fmla="*/ 275 h 318"/>
                  <a:gd name="T46" fmla="*/ 145 w 317"/>
                  <a:gd name="T47" fmla="*/ 276 h 318"/>
                  <a:gd name="T48" fmla="*/ 144 w 317"/>
                  <a:gd name="T49" fmla="*/ 276 h 318"/>
                  <a:gd name="T50" fmla="*/ 144 w 317"/>
                  <a:gd name="T51" fmla="*/ 276 h 318"/>
                  <a:gd name="T52" fmla="*/ 108 w 317"/>
                  <a:gd name="T53" fmla="*/ 265 h 318"/>
                  <a:gd name="T54" fmla="*/ 107 w 317"/>
                  <a:gd name="T55" fmla="*/ 265 h 318"/>
                  <a:gd name="T56" fmla="*/ 107 w 317"/>
                  <a:gd name="T57" fmla="*/ 264 h 318"/>
                  <a:gd name="T58" fmla="*/ 68 w 317"/>
                  <a:gd name="T59" fmla="*/ 232 h 318"/>
                  <a:gd name="T60" fmla="*/ 47 w 317"/>
                  <a:gd name="T61" fmla="*/ 186 h 318"/>
                  <a:gd name="T62" fmla="*/ 47 w 317"/>
                  <a:gd name="T63" fmla="*/ 185 h 318"/>
                  <a:gd name="T64" fmla="*/ 46 w 317"/>
                  <a:gd name="T65" fmla="*/ 185 h 318"/>
                  <a:gd name="T66" fmla="*/ 45 w 317"/>
                  <a:gd name="T67" fmla="*/ 173 h 318"/>
                  <a:gd name="T68" fmla="*/ 46 w 317"/>
                  <a:gd name="T69" fmla="*/ 163 h 318"/>
                  <a:gd name="T70" fmla="*/ 53 w 317"/>
                  <a:gd name="T71" fmla="*/ 136 h 318"/>
                  <a:gd name="T72" fmla="*/ 89 w 317"/>
                  <a:gd name="T73" fmla="*/ 110 h 318"/>
                  <a:gd name="T74" fmla="*/ 86 w 317"/>
                  <a:gd name="T75" fmla="*/ 122 h 318"/>
                  <a:gd name="T76" fmla="*/ 74 w 317"/>
                  <a:gd name="T77" fmla="*/ 126 h 318"/>
                  <a:gd name="T78" fmla="*/ 70 w 317"/>
                  <a:gd name="T79" fmla="*/ 138 h 318"/>
                  <a:gd name="T80" fmla="*/ 68 w 317"/>
                  <a:gd name="T81" fmla="*/ 151 h 318"/>
                  <a:gd name="T82" fmla="*/ 68 w 317"/>
                  <a:gd name="T83" fmla="*/ 151 h 318"/>
                  <a:gd name="T84" fmla="*/ 68 w 317"/>
                  <a:gd name="T85" fmla="*/ 151 h 318"/>
                  <a:gd name="T86" fmla="*/ 90 w 317"/>
                  <a:gd name="T87" fmla="*/ 151 h 318"/>
                  <a:gd name="T88" fmla="*/ 93 w 317"/>
                  <a:gd name="T89" fmla="*/ 130 h 318"/>
                  <a:gd name="T90" fmla="*/ 110 w 317"/>
                  <a:gd name="T91" fmla="*/ 125 h 318"/>
                  <a:gd name="T92" fmla="*/ 106 w 317"/>
                  <a:gd name="T93" fmla="*/ 151 h 318"/>
                  <a:gd name="T94" fmla="*/ 151 w 317"/>
                  <a:gd name="T95" fmla="*/ 151 h 318"/>
                  <a:gd name="T96" fmla="*/ 151 w 317"/>
                  <a:gd name="T97" fmla="*/ 113 h 318"/>
                  <a:gd name="T98" fmla="*/ 198 w 317"/>
                  <a:gd name="T99" fmla="*/ 100 h 318"/>
                  <a:gd name="T100" fmla="*/ 194 w 317"/>
                  <a:gd name="T101" fmla="*/ 94 h 318"/>
                  <a:gd name="T102" fmla="*/ 150 w 317"/>
                  <a:gd name="T103" fmla="*/ 47 h 318"/>
                  <a:gd name="T104" fmla="*/ 174 w 317"/>
                  <a:gd name="T105" fmla="*/ 47 h 318"/>
                  <a:gd name="T106" fmla="*/ 175 w 317"/>
                  <a:gd name="T107" fmla="*/ 47 h 318"/>
                  <a:gd name="T108" fmla="*/ 175 w 317"/>
                  <a:gd name="T109" fmla="*/ 47 h 318"/>
                  <a:gd name="T110" fmla="*/ 241 w 317"/>
                  <a:gd name="T111" fmla="*/ 80 h 318"/>
                  <a:gd name="T112" fmla="*/ 272 w 317"/>
                  <a:gd name="T113" fmla="*/ 138 h 318"/>
                  <a:gd name="T114" fmla="*/ 273 w 317"/>
                  <a:gd name="T115" fmla="*/ 140 h 318"/>
                  <a:gd name="T116" fmla="*/ 274 w 317"/>
                  <a:gd name="T117" fmla="*/ 176 h 318"/>
                  <a:gd name="T118" fmla="*/ 274 w 317"/>
                  <a:gd name="T119" fmla="*/ 177 h 3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317" h="318">
                    <a:moveTo>
                      <a:pt x="158" y="0"/>
                    </a:moveTo>
                    <a:cubicBezTo>
                      <a:pt x="71" y="0"/>
                      <a:pt x="0" y="71"/>
                      <a:pt x="0" y="159"/>
                    </a:cubicBezTo>
                    <a:cubicBezTo>
                      <a:pt x="0" y="247"/>
                      <a:pt x="71" y="318"/>
                      <a:pt x="158" y="318"/>
                    </a:cubicBezTo>
                    <a:cubicBezTo>
                      <a:pt x="246" y="318"/>
                      <a:pt x="317" y="247"/>
                      <a:pt x="317" y="159"/>
                    </a:cubicBezTo>
                    <a:cubicBezTo>
                      <a:pt x="317" y="71"/>
                      <a:pt x="246" y="0"/>
                      <a:pt x="158" y="0"/>
                    </a:cubicBezTo>
                    <a:close/>
                    <a:moveTo>
                      <a:pt x="116" y="56"/>
                    </a:moveTo>
                    <a:cubicBezTo>
                      <a:pt x="120" y="41"/>
                      <a:pt x="120" y="41"/>
                      <a:pt x="120" y="41"/>
                    </a:cubicBezTo>
                    <a:cubicBezTo>
                      <a:pt x="168" y="92"/>
                      <a:pt x="168" y="92"/>
                      <a:pt x="168" y="92"/>
                    </a:cubicBezTo>
                    <a:cubicBezTo>
                      <a:pt x="102" y="111"/>
                      <a:pt x="102" y="111"/>
                      <a:pt x="102" y="111"/>
                    </a:cubicBezTo>
                    <a:cubicBezTo>
                      <a:pt x="106" y="94"/>
                      <a:pt x="106" y="94"/>
                      <a:pt x="106" y="94"/>
                    </a:cubicBezTo>
                    <a:cubicBezTo>
                      <a:pt x="68" y="93"/>
                      <a:pt x="35" y="114"/>
                      <a:pt x="30" y="161"/>
                    </a:cubicBezTo>
                    <a:cubicBezTo>
                      <a:pt x="32" y="102"/>
                      <a:pt x="62" y="57"/>
                      <a:pt x="116" y="56"/>
                    </a:cubicBezTo>
                    <a:close/>
                    <a:moveTo>
                      <a:pt x="274" y="177"/>
                    </a:moveTo>
                    <a:cubicBezTo>
                      <a:pt x="274" y="177"/>
                      <a:pt x="274" y="177"/>
                      <a:pt x="274" y="177"/>
                    </a:cubicBezTo>
                    <a:cubicBezTo>
                      <a:pt x="272" y="190"/>
                      <a:pt x="268" y="202"/>
                      <a:pt x="263" y="213"/>
                    </a:cubicBezTo>
                    <a:cubicBezTo>
                      <a:pt x="262" y="214"/>
                      <a:pt x="262" y="214"/>
                      <a:pt x="262" y="214"/>
                    </a:cubicBezTo>
                    <a:cubicBezTo>
                      <a:pt x="262" y="214"/>
                      <a:pt x="262" y="214"/>
                      <a:pt x="262" y="214"/>
                    </a:cubicBezTo>
                    <a:cubicBezTo>
                      <a:pt x="254" y="230"/>
                      <a:pt x="243" y="243"/>
                      <a:pt x="230" y="253"/>
                    </a:cubicBezTo>
                    <a:cubicBezTo>
                      <a:pt x="216" y="263"/>
                      <a:pt x="201" y="271"/>
                      <a:pt x="184" y="274"/>
                    </a:cubicBezTo>
                    <a:cubicBezTo>
                      <a:pt x="183" y="275"/>
                      <a:pt x="183" y="275"/>
                      <a:pt x="183" y="275"/>
                    </a:cubicBezTo>
                    <a:cubicBezTo>
                      <a:pt x="183" y="275"/>
                      <a:pt x="183" y="275"/>
                      <a:pt x="183" y="275"/>
                    </a:cubicBezTo>
                    <a:cubicBezTo>
                      <a:pt x="183" y="275"/>
                      <a:pt x="183" y="275"/>
                      <a:pt x="183" y="275"/>
                    </a:cubicBezTo>
                    <a:cubicBezTo>
                      <a:pt x="183" y="275"/>
                      <a:pt x="183" y="275"/>
                      <a:pt x="183" y="275"/>
                    </a:cubicBezTo>
                    <a:cubicBezTo>
                      <a:pt x="171" y="277"/>
                      <a:pt x="158" y="278"/>
                      <a:pt x="145" y="276"/>
                    </a:cubicBezTo>
                    <a:cubicBezTo>
                      <a:pt x="144" y="276"/>
                      <a:pt x="144" y="276"/>
                      <a:pt x="144" y="276"/>
                    </a:cubicBezTo>
                    <a:cubicBezTo>
                      <a:pt x="144" y="276"/>
                      <a:pt x="144" y="276"/>
                      <a:pt x="144" y="276"/>
                    </a:cubicBezTo>
                    <a:cubicBezTo>
                      <a:pt x="131" y="274"/>
                      <a:pt x="119" y="271"/>
                      <a:pt x="108" y="265"/>
                    </a:cubicBezTo>
                    <a:cubicBezTo>
                      <a:pt x="107" y="265"/>
                      <a:pt x="107" y="265"/>
                      <a:pt x="107" y="265"/>
                    </a:cubicBezTo>
                    <a:cubicBezTo>
                      <a:pt x="107" y="264"/>
                      <a:pt x="107" y="264"/>
                      <a:pt x="107" y="264"/>
                    </a:cubicBezTo>
                    <a:cubicBezTo>
                      <a:pt x="91" y="257"/>
                      <a:pt x="78" y="245"/>
                      <a:pt x="68" y="232"/>
                    </a:cubicBezTo>
                    <a:cubicBezTo>
                      <a:pt x="58" y="219"/>
                      <a:pt x="50" y="203"/>
                      <a:pt x="47" y="186"/>
                    </a:cubicBezTo>
                    <a:cubicBezTo>
                      <a:pt x="47" y="185"/>
                      <a:pt x="47" y="185"/>
                      <a:pt x="47" y="185"/>
                    </a:cubicBezTo>
                    <a:cubicBezTo>
                      <a:pt x="46" y="185"/>
                      <a:pt x="46" y="185"/>
                      <a:pt x="46" y="185"/>
                    </a:cubicBezTo>
                    <a:cubicBezTo>
                      <a:pt x="46" y="181"/>
                      <a:pt x="45" y="177"/>
                      <a:pt x="45" y="173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6" y="152"/>
                      <a:pt x="49" y="143"/>
                      <a:pt x="53" y="136"/>
                    </a:cubicBezTo>
                    <a:cubicBezTo>
                      <a:pt x="61" y="123"/>
                      <a:pt x="73" y="114"/>
                      <a:pt x="89" y="110"/>
                    </a:cubicBezTo>
                    <a:cubicBezTo>
                      <a:pt x="86" y="122"/>
                      <a:pt x="86" y="122"/>
                      <a:pt x="86" y="122"/>
                    </a:cubicBezTo>
                    <a:cubicBezTo>
                      <a:pt x="82" y="123"/>
                      <a:pt x="78" y="125"/>
                      <a:pt x="74" y="126"/>
                    </a:cubicBezTo>
                    <a:cubicBezTo>
                      <a:pt x="73" y="130"/>
                      <a:pt x="71" y="134"/>
                      <a:pt x="70" y="138"/>
                    </a:cubicBezTo>
                    <a:cubicBezTo>
                      <a:pt x="69" y="142"/>
                      <a:pt x="68" y="146"/>
                      <a:pt x="68" y="151"/>
                    </a:cubicBezTo>
                    <a:cubicBezTo>
                      <a:pt x="68" y="151"/>
                      <a:pt x="68" y="151"/>
                      <a:pt x="68" y="151"/>
                    </a:cubicBezTo>
                    <a:cubicBezTo>
                      <a:pt x="68" y="151"/>
                      <a:pt x="68" y="151"/>
                      <a:pt x="68" y="151"/>
                    </a:cubicBezTo>
                    <a:cubicBezTo>
                      <a:pt x="90" y="151"/>
                      <a:pt x="90" y="151"/>
                      <a:pt x="90" y="151"/>
                    </a:cubicBezTo>
                    <a:cubicBezTo>
                      <a:pt x="91" y="144"/>
                      <a:pt x="92" y="137"/>
                      <a:pt x="93" y="130"/>
                    </a:cubicBezTo>
                    <a:cubicBezTo>
                      <a:pt x="110" y="125"/>
                      <a:pt x="110" y="125"/>
                      <a:pt x="110" y="125"/>
                    </a:cubicBezTo>
                    <a:cubicBezTo>
                      <a:pt x="108" y="134"/>
                      <a:pt x="107" y="143"/>
                      <a:pt x="106" y="151"/>
                    </a:cubicBezTo>
                    <a:cubicBezTo>
                      <a:pt x="151" y="151"/>
                      <a:pt x="151" y="151"/>
                      <a:pt x="151" y="151"/>
                    </a:cubicBezTo>
                    <a:cubicBezTo>
                      <a:pt x="151" y="113"/>
                      <a:pt x="151" y="113"/>
                      <a:pt x="151" y="113"/>
                    </a:cubicBezTo>
                    <a:cubicBezTo>
                      <a:pt x="198" y="100"/>
                      <a:pt x="198" y="100"/>
                      <a:pt x="198" y="100"/>
                    </a:cubicBezTo>
                    <a:cubicBezTo>
                      <a:pt x="194" y="94"/>
                      <a:pt x="194" y="94"/>
                      <a:pt x="194" y="94"/>
                    </a:cubicBezTo>
                    <a:cubicBezTo>
                      <a:pt x="150" y="47"/>
                      <a:pt x="150" y="47"/>
                      <a:pt x="150" y="47"/>
                    </a:cubicBezTo>
                    <a:cubicBezTo>
                      <a:pt x="158" y="46"/>
                      <a:pt x="166" y="46"/>
                      <a:pt x="174" y="47"/>
                    </a:cubicBezTo>
                    <a:cubicBezTo>
                      <a:pt x="175" y="47"/>
                      <a:pt x="175" y="47"/>
                      <a:pt x="175" y="47"/>
                    </a:cubicBezTo>
                    <a:cubicBezTo>
                      <a:pt x="175" y="47"/>
                      <a:pt x="175" y="47"/>
                      <a:pt x="175" y="47"/>
                    </a:cubicBezTo>
                    <a:cubicBezTo>
                      <a:pt x="201" y="51"/>
                      <a:pt x="224" y="63"/>
                      <a:pt x="241" y="80"/>
                    </a:cubicBezTo>
                    <a:cubicBezTo>
                      <a:pt x="257" y="96"/>
                      <a:pt x="268" y="116"/>
                      <a:pt x="272" y="138"/>
                    </a:cubicBezTo>
                    <a:cubicBezTo>
                      <a:pt x="273" y="140"/>
                      <a:pt x="273" y="140"/>
                      <a:pt x="273" y="140"/>
                    </a:cubicBezTo>
                    <a:cubicBezTo>
                      <a:pt x="275" y="151"/>
                      <a:pt x="275" y="164"/>
                      <a:pt x="274" y="176"/>
                    </a:cubicBezTo>
                    <a:lnTo>
                      <a:pt x="274" y="17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MX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2" name="Freeform 21"/>
              <p:cNvSpPr>
                <a:spLocks/>
              </p:cNvSpPr>
              <p:nvPr/>
            </p:nvSpPr>
            <p:spPr bwMode="auto">
              <a:xfrm>
                <a:off x="5227638" y="4710113"/>
                <a:ext cx="200025" cy="231775"/>
              </a:xfrm>
              <a:custGeom>
                <a:avLst/>
                <a:gdLst>
                  <a:gd name="T0" fmla="*/ 0 w 31"/>
                  <a:gd name="T1" fmla="*/ 36 h 36"/>
                  <a:gd name="T2" fmla="*/ 25 w 31"/>
                  <a:gd name="T3" fmla="*/ 26 h 36"/>
                  <a:gd name="T4" fmla="*/ 28 w 31"/>
                  <a:gd name="T5" fmla="*/ 18 h 36"/>
                  <a:gd name="T6" fmla="*/ 30 w 31"/>
                  <a:gd name="T7" fmla="*/ 7 h 36"/>
                  <a:gd name="T8" fmla="*/ 30 w 31"/>
                  <a:gd name="T9" fmla="*/ 6 h 36"/>
                  <a:gd name="T10" fmla="*/ 30 w 31"/>
                  <a:gd name="T11" fmla="*/ 3 h 36"/>
                  <a:gd name="T12" fmla="*/ 31 w 31"/>
                  <a:gd name="T13" fmla="*/ 2 h 36"/>
                  <a:gd name="T14" fmla="*/ 31 w 31"/>
                  <a:gd name="T15" fmla="*/ 0 h 36"/>
                  <a:gd name="T16" fmla="*/ 3 w 31"/>
                  <a:gd name="T17" fmla="*/ 0 h 36"/>
                  <a:gd name="T18" fmla="*/ 0 w 31"/>
                  <a:gd name="T19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1" h="36">
                    <a:moveTo>
                      <a:pt x="0" y="36"/>
                    </a:moveTo>
                    <a:cubicBezTo>
                      <a:pt x="8" y="33"/>
                      <a:pt x="17" y="30"/>
                      <a:pt x="25" y="26"/>
                    </a:cubicBezTo>
                    <a:cubicBezTo>
                      <a:pt x="26" y="24"/>
                      <a:pt x="27" y="21"/>
                      <a:pt x="28" y="18"/>
                    </a:cubicBezTo>
                    <a:cubicBezTo>
                      <a:pt x="29" y="15"/>
                      <a:pt x="29" y="11"/>
                      <a:pt x="30" y="7"/>
                    </a:cubicBezTo>
                    <a:cubicBezTo>
                      <a:pt x="30" y="6"/>
                      <a:pt x="30" y="6"/>
                      <a:pt x="30" y="6"/>
                    </a:cubicBezTo>
                    <a:cubicBezTo>
                      <a:pt x="30" y="5"/>
                      <a:pt x="30" y="4"/>
                      <a:pt x="30" y="3"/>
                    </a:cubicBezTo>
                    <a:cubicBezTo>
                      <a:pt x="31" y="2"/>
                      <a:pt x="31" y="2"/>
                      <a:pt x="31" y="2"/>
                    </a:cubicBezTo>
                    <a:cubicBezTo>
                      <a:pt x="31" y="2"/>
                      <a:pt x="31" y="1"/>
                      <a:pt x="31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12"/>
                      <a:pt x="2" y="24"/>
                      <a:pt x="0" y="3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MX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3" name="Freeform 22"/>
              <p:cNvSpPr>
                <a:spLocks/>
              </p:cNvSpPr>
              <p:nvPr/>
            </p:nvSpPr>
            <p:spPr bwMode="auto">
              <a:xfrm>
                <a:off x="5156200" y="4176713"/>
                <a:ext cx="149225" cy="134938"/>
              </a:xfrm>
              <a:custGeom>
                <a:avLst/>
                <a:gdLst>
                  <a:gd name="T0" fmla="*/ 23 w 23"/>
                  <a:gd name="T1" fmla="*/ 21 h 21"/>
                  <a:gd name="T2" fmla="*/ 15 w 23"/>
                  <a:gd name="T3" fmla="*/ 12 h 21"/>
                  <a:gd name="T4" fmla="*/ 0 w 23"/>
                  <a:gd name="T5" fmla="*/ 0 h 21"/>
                  <a:gd name="T6" fmla="*/ 5 w 23"/>
                  <a:gd name="T7" fmla="*/ 16 h 21"/>
                  <a:gd name="T8" fmla="*/ 23 w 23"/>
                  <a:gd name="T9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21">
                    <a:moveTo>
                      <a:pt x="23" y="21"/>
                    </a:moveTo>
                    <a:cubicBezTo>
                      <a:pt x="20" y="18"/>
                      <a:pt x="18" y="15"/>
                      <a:pt x="15" y="12"/>
                    </a:cubicBezTo>
                    <a:cubicBezTo>
                      <a:pt x="10" y="8"/>
                      <a:pt x="6" y="4"/>
                      <a:pt x="0" y="0"/>
                    </a:cubicBezTo>
                    <a:cubicBezTo>
                      <a:pt x="2" y="5"/>
                      <a:pt x="3" y="11"/>
                      <a:pt x="5" y="16"/>
                    </a:cubicBezTo>
                    <a:cubicBezTo>
                      <a:pt x="11" y="17"/>
                      <a:pt x="17" y="19"/>
                      <a:pt x="23" y="2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MX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Freeform 23"/>
              <p:cNvSpPr>
                <a:spLocks/>
              </p:cNvSpPr>
              <p:nvPr/>
            </p:nvSpPr>
            <p:spPr bwMode="auto">
              <a:xfrm>
                <a:off x="4878388" y="4710113"/>
                <a:ext cx="265113" cy="284163"/>
              </a:xfrm>
              <a:custGeom>
                <a:avLst/>
                <a:gdLst>
                  <a:gd name="T0" fmla="*/ 0 w 41"/>
                  <a:gd name="T1" fmla="*/ 44 h 44"/>
                  <a:gd name="T2" fmla="*/ 37 w 41"/>
                  <a:gd name="T3" fmla="*/ 40 h 44"/>
                  <a:gd name="T4" fmla="*/ 41 w 41"/>
                  <a:gd name="T5" fmla="*/ 0 h 44"/>
                  <a:gd name="T6" fmla="*/ 0 w 41"/>
                  <a:gd name="T7" fmla="*/ 0 h 44"/>
                  <a:gd name="T8" fmla="*/ 0 w 41"/>
                  <a:gd name="T9" fmla="*/ 44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4">
                    <a:moveTo>
                      <a:pt x="0" y="44"/>
                    </a:moveTo>
                    <a:cubicBezTo>
                      <a:pt x="12" y="44"/>
                      <a:pt x="24" y="43"/>
                      <a:pt x="37" y="40"/>
                    </a:cubicBezTo>
                    <a:cubicBezTo>
                      <a:pt x="39" y="27"/>
                      <a:pt x="41" y="14"/>
                      <a:pt x="41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4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MX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5" name="Freeform 24"/>
              <p:cNvSpPr>
                <a:spLocks/>
              </p:cNvSpPr>
              <p:nvPr/>
            </p:nvSpPr>
            <p:spPr bwMode="auto">
              <a:xfrm>
                <a:off x="5168900" y="5019675"/>
                <a:ext cx="149225" cy="147638"/>
              </a:xfrm>
              <a:custGeom>
                <a:avLst/>
                <a:gdLst>
                  <a:gd name="T0" fmla="*/ 0 w 23"/>
                  <a:gd name="T1" fmla="*/ 23 h 23"/>
                  <a:gd name="T2" fmla="*/ 4 w 23"/>
                  <a:gd name="T3" fmla="*/ 20 h 23"/>
                  <a:gd name="T4" fmla="*/ 13 w 23"/>
                  <a:gd name="T5" fmla="*/ 12 h 23"/>
                  <a:gd name="T6" fmla="*/ 23 w 23"/>
                  <a:gd name="T7" fmla="*/ 0 h 23"/>
                  <a:gd name="T8" fmla="*/ 5 w 23"/>
                  <a:gd name="T9" fmla="*/ 6 h 23"/>
                  <a:gd name="T10" fmla="*/ 0 w 23"/>
                  <a:gd name="T11" fmla="*/ 2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" h="23">
                    <a:moveTo>
                      <a:pt x="0" y="23"/>
                    </a:moveTo>
                    <a:cubicBezTo>
                      <a:pt x="1" y="22"/>
                      <a:pt x="2" y="21"/>
                      <a:pt x="4" y="20"/>
                    </a:cubicBezTo>
                    <a:cubicBezTo>
                      <a:pt x="7" y="17"/>
                      <a:pt x="10" y="15"/>
                      <a:pt x="13" y="12"/>
                    </a:cubicBezTo>
                    <a:cubicBezTo>
                      <a:pt x="16" y="8"/>
                      <a:pt x="20" y="4"/>
                      <a:pt x="23" y="0"/>
                    </a:cubicBezTo>
                    <a:cubicBezTo>
                      <a:pt x="17" y="2"/>
                      <a:pt x="11" y="4"/>
                      <a:pt x="5" y="6"/>
                    </a:cubicBezTo>
                    <a:cubicBezTo>
                      <a:pt x="3" y="11"/>
                      <a:pt x="2" y="17"/>
                      <a:pt x="0" y="2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MX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60" name="CuadroTexto 59"/>
            <p:cNvSpPr txBox="1"/>
            <p:nvPr/>
          </p:nvSpPr>
          <p:spPr>
            <a:xfrm>
              <a:off x="4053518" y="6402022"/>
              <a:ext cx="185046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97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ComisionReguladoraEnergia</a:t>
              </a:r>
              <a:endParaRPr kumimoji="0" lang="es-ES" sz="97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sp>
          <p:nvSpPr>
            <p:cNvPr id="61" name="CuadroTexto 60"/>
            <p:cNvSpPr txBox="1"/>
            <p:nvPr/>
          </p:nvSpPr>
          <p:spPr>
            <a:xfrm>
              <a:off x="6145544" y="6402022"/>
              <a:ext cx="73441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97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cregobmx</a:t>
              </a:r>
              <a:endParaRPr kumimoji="0" lang="es-ES" sz="97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sp>
          <p:nvSpPr>
            <p:cNvPr id="62" name="CuadroTexto 61"/>
            <p:cNvSpPr txBox="1"/>
            <p:nvPr/>
          </p:nvSpPr>
          <p:spPr>
            <a:xfrm>
              <a:off x="2672527" y="6402022"/>
              <a:ext cx="1038084" cy="2416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97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@CRE_Mexico</a:t>
              </a:r>
              <a:endParaRPr kumimoji="0" lang="es-ES" sz="97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sp>
          <p:nvSpPr>
            <p:cNvPr id="63" name="CuadroTexto 62"/>
            <p:cNvSpPr txBox="1"/>
            <p:nvPr/>
          </p:nvSpPr>
          <p:spPr>
            <a:xfrm>
              <a:off x="1274029" y="6402022"/>
              <a:ext cx="1086138" cy="3908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ES" sz="97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www.gob.mx/cre</a:t>
              </a:r>
            </a:p>
          </p:txBody>
        </p:sp>
      </p:grpSp>
      <p:sp>
        <p:nvSpPr>
          <p:cNvPr id="3" name="Rectángulo 2"/>
          <p:cNvSpPr/>
          <p:nvPr/>
        </p:nvSpPr>
        <p:spPr>
          <a:xfrm>
            <a:off x="2609472" y="5755275"/>
            <a:ext cx="2454519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Septiembre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noProof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2018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82" name="Imagen 81"/>
          <p:cNvPicPr>
            <a:picLocks noChangeAspect="1"/>
          </p:cNvPicPr>
          <p:nvPr/>
        </p:nvPicPr>
        <p:blipFill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47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287" y="6271448"/>
            <a:ext cx="404248" cy="404248"/>
          </a:xfrm>
          <a:prstGeom prst="rect">
            <a:avLst/>
          </a:prstGeom>
        </p:spPr>
      </p:pic>
      <p:sp>
        <p:nvSpPr>
          <p:cNvPr id="83" name="CuadroTexto 82"/>
          <p:cNvSpPr txBox="1"/>
          <p:nvPr/>
        </p:nvSpPr>
        <p:spPr>
          <a:xfrm>
            <a:off x="7493140" y="6375544"/>
            <a:ext cx="2081978" cy="241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7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Comisión Reguladora de Energía</a:t>
            </a:r>
          </a:p>
        </p:txBody>
      </p:sp>
      <p:sp>
        <p:nvSpPr>
          <p:cNvPr id="2" name="Rectángulo 1"/>
          <p:cNvSpPr/>
          <p:nvPr/>
        </p:nvSpPr>
        <p:spPr>
          <a:xfrm>
            <a:off x="7176512" y="5067736"/>
            <a:ext cx="466306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*Las opiniones son responsabilidad exclusiva del orador, son para fines meramente informativos y de ninguna manera expresan una posición oficial con respecto a las materias a ser propuestas dentro del ejercicio de las atribuciones de la CRE.</a:t>
            </a:r>
            <a:endParaRPr lang="es-MX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050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La Ley de la Industria Eléctrica (LIE) establece lo siguiente:</a:t>
            </a:r>
            <a:endParaRPr lang="es-MX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879511"/>
              </p:ext>
            </p:extLst>
          </p:nvPr>
        </p:nvGraphicFramePr>
        <p:xfrm>
          <a:off x="335360" y="1268760"/>
          <a:ext cx="11521280" cy="5328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8440">
                  <a:extLst>
                    <a:ext uri="{9D8B030D-6E8A-4147-A177-3AD203B41FA5}">
                      <a16:colId xmlns:a16="http://schemas.microsoft.com/office/drawing/2014/main" val="3663753793"/>
                    </a:ext>
                  </a:extLst>
                </a:gridCol>
                <a:gridCol w="10102840">
                  <a:extLst>
                    <a:ext uri="{9D8B030D-6E8A-4147-A177-3AD203B41FA5}">
                      <a16:colId xmlns:a16="http://schemas.microsoft.com/office/drawing/2014/main" val="1395732569"/>
                    </a:ext>
                  </a:extLst>
                </a:gridCol>
              </a:tblGrid>
              <a:tr h="722311"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 Narrow" panose="020B0606020202030204" pitchFamily="34" charset="0"/>
                        </a:rPr>
                        <a:t>Artículo,</a:t>
                      </a:r>
                      <a:r>
                        <a:rPr lang="es-MX" sz="2000" baseline="0" dirty="0" smtClean="0">
                          <a:latin typeface="Arial Narrow" panose="020B0606020202030204" pitchFamily="34" charset="0"/>
                        </a:rPr>
                        <a:t> Fracción</a:t>
                      </a:r>
                      <a:endParaRPr lang="es-MX" sz="200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000" dirty="0" smtClean="0">
                          <a:latin typeface="Arial Narrow" panose="020B0606020202030204" pitchFamily="34" charset="0"/>
                        </a:rPr>
                        <a:t>Contenido </a:t>
                      </a:r>
                      <a:endParaRPr lang="es-MX" sz="200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398355"/>
                  </a:ext>
                </a:extLst>
              </a:tr>
              <a:tr h="1237961">
                <a:tc>
                  <a:txBody>
                    <a:bodyPr/>
                    <a:lstStyle/>
                    <a:p>
                      <a:pPr algn="ctr"/>
                      <a:r>
                        <a:rPr lang="es-MX" sz="2000" kern="1200" dirty="0" smtClean="0">
                          <a:latin typeface="Arial Narrow" panose="020B0606020202030204" pitchFamily="34" charset="0"/>
                        </a:rPr>
                        <a:t>12, XIII</a:t>
                      </a:r>
                      <a:endParaRPr lang="es-MX" sz="2000" b="1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600" kern="1200" dirty="0" smtClean="0">
                          <a:effectLst/>
                          <a:latin typeface="Arial Narrow" panose="020B0606020202030204" pitchFamily="34" charset="0"/>
                        </a:rPr>
                        <a:t> La CRE está facultada para:</a:t>
                      </a:r>
                    </a:p>
                    <a:p>
                      <a:r>
                        <a:rPr lang="es-MX" sz="1600" kern="1200" dirty="0" smtClean="0">
                          <a:effectLst/>
                          <a:latin typeface="Arial Narrow" panose="020B0606020202030204" pitchFamily="34" charset="0"/>
                        </a:rPr>
                        <a:t>…“</a:t>
                      </a:r>
                      <a:r>
                        <a:rPr lang="es-MX" sz="1600" b="1" kern="1200" dirty="0" smtClean="0">
                          <a:solidFill>
                            <a:schemeClr val="accent2"/>
                          </a:solidFill>
                          <a:effectLst/>
                          <a:latin typeface="Arial Narrow" panose="020B0606020202030204" pitchFamily="34" charset="0"/>
                        </a:rPr>
                        <a:t>Emitir opinión respecto a los mecanismos, términos, plazos, criterios, bases y metodologías</a:t>
                      </a:r>
                      <a:r>
                        <a:rPr lang="es-MX" sz="1600" kern="1200" dirty="0" smtClean="0">
                          <a:effectLst/>
                          <a:latin typeface="Arial Narrow" panose="020B0606020202030204" pitchFamily="34" charset="0"/>
                        </a:rPr>
                        <a:t> bajo los cuales los </a:t>
                      </a:r>
                      <a:r>
                        <a:rPr lang="es-MX" sz="1600" b="1" kern="1200" dirty="0" smtClean="0">
                          <a:solidFill>
                            <a:schemeClr val="accent2"/>
                          </a:solidFill>
                          <a:effectLst/>
                          <a:latin typeface="Arial Narrow" panose="020B0606020202030204" pitchFamily="34" charset="0"/>
                        </a:rPr>
                        <a:t>Suministradores de Servicios Básicos tendrán la opción de celebrar los Contratos de Cobertura Eléctrica </a:t>
                      </a:r>
                      <a:r>
                        <a:rPr lang="es-MX" sz="1600" kern="1200" dirty="0" smtClean="0">
                          <a:effectLst/>
                          <a:latin typeface="Arial Narrow" panose="020B0606020202030204" pitchFamily="34" charset="0"/>
                        </a:rPr>
                        <a:t>basados en los costos de las Centrales Eléctricas Legadas y los contratos de las Centrales Externas Legadas, y vigilar su cumplimiento;”…</a:t>
                      </a:r>
                      <a:endParaRPr lang="es-MX" sz="16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B w="28575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861103"/>
                  </a:ext>
                </a:extLst>
              </a:tr>
              <a:tr h="1852886">
                <a:tc>
                  <a:txBody>
                    <a:bodyPr/>
                    <a:lstStyle/>
                    <a:p>
                      <a:pPr algn="ctr"/>
                      <a:r>
                        <a:rPr lang="es-MX" sz="2000" kern="1200" dirty="0" smtClean="0">
                          <a:latin typeface="Arial Narrow" panose="020B0606020202030204" pitchFamily="34" charset="0"/>
                        </a:rPr>
                        <a:t>138</a:t>
                      </a:r>
                      <a:endParaRPr lang="es-MX" sz="2000" b="1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600" dirty="0" smtClean="0">
                          <a:latin typeface="Arial Narrow" panose="020B0606020202030204" pitchFamily="34" charset="0"/>
                        </a:rPr>
                        <a:t>La CRE expedirá, mediante disposiciones administrativas de carácter general, las metodologías para determinar el cálculo y ajuste de las Tarifas </a:t>
                      </a:r>
                      <a:r>
                        <a:rPr lang="es-MX" sz="1600" kern="1200" dirty="0" smtClean="0">
                          <a:latin typeface="Arial Narrow" panose="020B0606020202030204" pitchFamily="34" charset="0"/>
                        </a:rPr>
                        <a:t>Reguladas para los siguientes servicios:</a:t>
                      </a:r>
                    </a:p>
                    <a:p>
                      <a:pPr algn="just"/>
                      <a:r>
                        <a:rPr lang="es-MX" sz="1600" kern="1200" dirty="0" smtClean="0">
                          <a:latin typeface="Arial Narrow" panose="020B0606020202030204" pitchFamily="34" charset="0"/>
                        </a:rPr>
                        <a:t>…</a:t>
                      </a:r>
                    </a:p>
                    <a:p>
                      <a:pPr algn="just"/>
                      <a:r>
                        <a:rPr lang="es-MX" sz="1600" kern="1200" dirty="0" smtClean="0">
                          <a:latin typeface="Arial Narrow" panose="020B0606020202030204" pitchFamily="34" charset="0"/>
                        </a:rPr>
                        <a:t>“Los </a:t>
                      </a:r>
                      <a:r>
                        <a:rPr lang="es-MX" sz="1600" b="1" kern="1200" dirty="0" smtClean="0">
                          <a:solidFill>
                            <a:schemeClr val="accent2"/>
                          </a:solidFill>
                          <a:latin typeface="Arial Narrow" panose="020B0606020202030204" pitchFamily="34" charset="0"/>
                        </a:rPr>
                        <a:t>Ingresos Recuperables del Suministro Básico </a:t>
                      </a:r>
                      <a:r>
                        <a:rPr lang="es-MX" sz="1600" kern="1200" dirty="0" smtClean="0">
                          <a:latin typeface="Arial Narrow" panose="020B0606020202030204" pitchFamily="34" charset="0"/>
                        </a:rPr>
                        <a:t>incluirán los costos que resulten de las </a:t>
                      </a:r>
                      <a:r>
                        <a:rPr lang="es-MX" sz="1600" b="1" kern="1200" dirty="0" smtClean="0">
                          <a:solidFill>
                            <a:schemeClr val="accent2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Tarifas Reguladas </a:t>
                      </a:r>
                      <a:r>
                        <a:rPr lang="es-MX" sz="1600" kern="1200" dirty="0" smtClean="0">
                          <a:latin typeface="Arial Narrow" panose="020B0606020202030204" pitchFamily="34" charset="0"/>
                        </a:rPr>
                        <a:t>de las cinco fracciones que anteceden, así como los </a:t>
                      </a:r>
                      <a:r>
                        <a:rPr lang="es-MX" sz="1600" b="1" kern="1200" dirty="0" smtClean="0">
                          <a:solidFill>
                            <a:schemeClr val="accent2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costos de la energía eléctrica y los Productos Asociados </a:t>
                      </a:r>
                      <a:r>
                        <a:rPr lang="es-MX" sz="1600" kern="1200" dirty="0" smtClean="0">
                          <a:latin typeface="Arial Narrow" panose="020B0606020202030204" pitchFamily="34" charset="0"/>
                        </a:rPr>
                        <a:t>adquiridos para suministrar dicho servicio, incluyendo los que se adquieran por medio de los Contratos de Cobertura Eléctrica, </a:t>
                      </a:r>
                      <a:r>
                        <a:rPr lang="es-MX" sz="1600" b="1" kern="1200" dirty="0" smtClean="0">
                          <a:solidFill>
                            <a:schemeClr val="accent2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siempre que dichos costos reflejen Prácticas Prudentes</a:t>
                      </a:r>
                      <a:r>
                        <a:rPr lang="es-MX" sz="1600" kern="1200" dirty="0" smtClean="0">
                          <a:latin typeface="Arial Narrow" panose="020B0606020202030204" pitchFamily="34" charset="0"/>
                        </a:rPr>
                        <a:t>.”</a:t>
                      </a:r>
                      <a:endParaRPr lang="es-MX" sz="16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T w="28575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973324"/>
                  </a:ext>
                </a:extLst>
              </a:tr>
              <a:tr h="1515434">
                <a:tc>
                  <a:txBody>
                    <a:bodyPr/>
                    <a:lstStyle/>
                    <a:p>
                      <a:pPr algn="ctr"/>
                      <a:r>
                        <a:rPr lang="es-MX" sz="2000" kern="1200" dirty="0" smtClean="0">
                          <a:latin typeface="Arial Narrow" panose="020B0606020202030204" pitchFamily="34" charset="0"/>
                        </a:rPr>
                        <a:t>141</a:t>
                      </a:r>
                      <a:endParaRPr lang="es-MX" sz="2000" b="1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600" dirty="0" smtClean="0">
                          <a:latin typeface="Arial Narrow" panose="020B0606020202030204" pitchFamily="34" charset="0"/>
                        </a:rPr>
                        <a:t>La CRE estará facultada para </a:t>
                      </a:r>
                      <a:r>
                        <a:rPr lang="es-MX" sz="1600" b="1" kern="1200" dirty="0" smtClean="0">
                          <a:solidFill>
                            <a:schemeClr val="accent2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investigar las inversiones y otros costos</a:t>
                      </a:r>
                      <a:r>
                        <a:rPr lang="es-MX" sz="1600" dirty="0" smtClean="0">
                          <a:latin typeface="Arial Narrow" panose="020B0606020202030204" pitchFamily="34" charset="0"/>
                        </a:rPr>
                        <a:t> en que incurran los Transportistas, los Distribuidores, los Suministradores de Servicios Básicos, los Suministradores de Último Recurso y el CENACE, incluyendo los costos de servicios compartidos que las empresas controladoras asignen a sus unidades. </a:t>
                      </a:r>
                      <a:r>
                        <a:rPr lang="es-MX" sz="1600" b="1" kern="1200" dirty="0" smtClean="0">
                          <a:solidFill>
                            <a:schemeClr val="accent2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La CRE determinará que no se recuperen mediante las Tarifas Reguladas correspondientes los costos o inversiones que no sean eficientes o que no reflejen Prácticas Prudentes</a:t>
                      </a:r>
                      <a:r>
                        <a:rPr lang="es-MX" sz="1600" dirty="0" smtClean="0">
                          <a:latin typeface="Arial Narrow" panose="020B0606020202030204" pitchFamily="34" charset="0"/>
                        </a:rPr>
                        <a:t>, así como las inversiones que no se ejecutaron de acuerdo con los programas autorizados por la Secretaría.</a:t>
                      </a:r>
                      <a:endParaRPr lang="es-MX" sz="16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tx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4579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32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¿Qué son y que objetivo tienen los Contratos Legados o Contratos de Cobertura Eléctrica para el Suministro Básico?</a:t>
            </a:r>
            <a:endParaRPr lang="es-MX" dirty="0"/>
          </a:p>
        </p:txBody>
      </p:sp>
      <p:sp>
        <p:nvSpPr>
          <p:cNvPr id="3" name="Rectángulo 2"/>
          <p:cNvSpPr/>
          <p:nvPr/>
        </p:nvSpPr>
        <p:spPr>
          <a:xfrm>
            <a:off x="623392" y="1268760"/>
            <a:ext cx="11305256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7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El </a:t>
            </a:r>
            <a:r>
              <a:rPr lang="es-MX" sz="1700" b="1" dirty="0">
                <a:solidFill>
                  <a:srgbClr val="000000"/>
                </a:solidFill>
                <a:latin typeface="Arial Narrow" panose="020B0606020202030204" pitchFamily="34" charset="0"/>
              </a:rPr>
              <a:t>Transitorio Décimo Noveno de la </a:t>
            </a:r>
            <a:r>
              <a:rPr lang="es-MX" sz="17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LIE</a:t>
            </a:r>
            <a:r>
              <a:rPr lang="es-MX" sz="17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es-MX" sz="1700" dirty="0">
                <a:solidFill>
                  <a:srgbClr val="000000"/>
                </a:solidFill>
                <a:latin typeface="Arial Narrow" panose="020B0606020202030204" pitchFamily="34" charset="0"/>
              </a:rPr>
              <a:t>establece la opción </a:t>
            </a:r>
            <a:r>
              <a:rPr lang="es-MX" sz="17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del </a:t>
            </a:r>
            <a:r>
              <a:rPr lang="es-MX" sz="1700" dirty="0">
                <a:solidFill>
                  <a:srgbClr val="000000"/>
                </a:solidFill>
                <a:latin typeface="Arial Narrow" panose="020B0606020202030204" pitchFamily="34" charset="0"/>
              </a:rPr>
              <a:t>Suministrador de Servicios Básicos (en este caso CFE Suministro Básico) a </a:t>
            </a:r>
            <a:r>
              <a:rPr lang="es-MX" sz="17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firmar contratos con las Centrales Eléctricas Legadas y Centrales Eléctricas Externas Legadas con precios basados en sus costos y en sus contratos</a:t>
            </a:r>
            <a:r>
              <a:rPr lang="es-MX" sz="1700" dirty="0">
                <a:solidFill>
                  <a:srgbClr val="000000"/>
                </a:solidFill>
                <a:latin typeface="Arial Narrow" panose="020B0606020202030204" pitchFamily="34" charset="0"/>
              </a:rPr>
              <a:t>. </a:t>
            </a:r>
          </a:p>
          <a:p>
            <a:pPr algn="just"/>
            <a:endParaRPr lang="es-MX" sz="1700" dirty="0" smtClean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es-MX" sz="17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Las </a:t>
            </a:r>
            <a:r>
              <a:rPr lang="es-MX" sz="17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Centrales Eléctricas Legadas </a:t>
            </a:r>
            <a:r>
              <a:rPr lang="es-MX" sz="1700" dirty="0">
                <a:solidFill>
                  <a:srgbClr val="000000"/>
                </a:solidFill>
                <a:latin typeface="Arial Narrow" panose="020B0606020202030204" pitchFamily="34" charset="0"/>
              </a:rPr>
              <a:t>son aquellas </a:t>
            </a:r>
            <a:r>
              <a:rPr lang="es-MX" sz="17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que: </a:t>
            </a:r>
          </a:p>
          <a:p>
            <a:pPr algn="just"/>
            <a:endParaRPr lang="es-MX" sz="1700" dirty="0" smtClean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630238" indent="-342900" algn="just">
              <a:buAutoNum type="alphaLcParenR"/>
            </a:pPr>
            <a:r>
              <a:rPr lang="es-MX" sz="17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Estaban </a:t>
            </a:r>
            <a:r>
              <a:rPr lang="es-MX" sz="1700" dirty="0">
                <a:solidFill>
                  <a:srgbClr val="000000"/>
                </a:solidFill>
                <a:latin typeface="Arial Narrow" panose="020B0606020202030204" pitchFamily="34" charset="0"/>
              </a:rPr>
              <a:t>en operación por parte de las organismos, entidades o empresas del Estado a la fecha de entrada en vigor de la LIE, el 11 de agosto de 2014. </a:t>
            </a:r>
          </a:p>
          <a:p>
            <a:pPr algn="just"/>
            <a:endParaRPr lang="es-MX" sz="17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es-MX" sz="1700" dirty="0">
                <a:solidFill>
                  <a:srgbClr val="000000"/>
                </a:solidFill>
                <a:latin typeface="Arial Narrow" panose="020B0606020202030204" pitchFamily="34" charset="0"/>
              </a:rPr>
              <a:t>Por su parte, las </a:t>
            </a:r>
            <a:r>
              <a:rPr lang="es-MX" sz="17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Centrales Eléctricas Externas Legadas </a:t>
            </a:r>
            <a:r>
              <a:rPr lang="es-MX" sz="1700" dirty="0">
                <a:solidFill>
                  <a:srgbClr val="000000"/>
                </a:solidFill>
                <a:latin typeface="Arial Narrow" panose="020B0606020202030204" pitchFamily="34" charset="0"/>
              </a:rPr>
              <a:t>son aquellas que </a:t>
            </a:r>
            <a:endParaRPr lang="es-MX" sz="1700" dirty="0" smtClean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just"/>
            <a:endParaRPr lang="es-MX" sz="17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630238" indent="-342900" algn="just">
              <a:buAutoNum type="alphaLcParenR"/>
            </a:pPr>
            <a:r>
              <a:rPr lang="es-MX" sz="17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Tienen </a:t>
            </a:r>
            <a:r>
              <a:rPr lang="es-MX" sz="1700" dirty="0">
                <a:solidFill>
                  <a:srgbClr val="000000"/>
                </a:solidFill>
                <a:latin typeface="Arial Narrow" panose="020B0606020202030204" pitchFamily="34" charset="0"/>
              </a:rPr>
              <a:t>un </a:t>
            </a:r>
            <a:r>
              <a:rPr lang="es-MX" sz="17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permiso</a:t>
            </a:r>
            <a:r>
              <a:rPr lang="es-MX" sz="1700" b="1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es-MX" sz="1700" dirty="0">
                <a:solidFill>
                  <a:srgbClr val="000000"/>
                </a:solidFill>
                <a:latin typeface="Arial Narrow" panose="020B0606020202030204" pitchFamily="34" charset="0"/>
              </a:rPr>
              <a:t>de Productor Independiente de Energía (PIE), o </a:t>
            </a:r>
            <a:endParaRPr lang="es-MX" sz="1700" dirty="0" smtClean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630238" indent="-342900" algn="just">
              <a:buAutoNum type="alphaLcParenR"/>
            </a:pPr>
            <a:r>
              <a:rPr lang="es-MX" sz="17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Fueron </a:t>
            </a:r>
            <a:r>
              <a:rPr lang="es-MX" sz="1700" dirty="0">
                <a:solidFill>
                  <a:srgbClr val="000000"/>
                </a:solidFill>
                <a:latin typeface="Arial Narrow" panose="020B0606020202030204" pitchFamily="34" charset="0"/>
              </a:rPr>
              <a:t>incluidas en el PEF en modalidad de inversión condicionada. </a:t>
            </a:r>
          </a:p>
          <a:p>
            <a:pPr algn="just"/>
            <a:endParaRPr lang="es-MX" sz="17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es-MX" sz="1700" dirty="0">
                <a:solidFill>
                  <a:srgbClr val="000000"/>
                </a:solidFill>
                <a:latin typeface="Arial Narrow" panose="020B0606020202030204" pitchFamily="34" charset="0"/>
              </a:rPr>
              <a:t>De acuerdo con el </a:t>
            </a:r>
            <a:r>
              <a:rPr lang="es-MX" sz="17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Transitorio Décimo Noveno, le corresponde a la Secretaría de Energía (SENER) establecer los “términos, plazos, criterios, bases y metodologías</a:t>
            </a:r>
            <a:r>
              <a:rPr lang="es-MX" sz="1700" dirty="0">
                <a:solidFill>
                  <a:srgbClr val="000000"/>
                </a:solidFill>
                <a:latin typeface="Arial Narrow" panose="020B0606020202030204" pitchFamily="34" charset="0"/>
              </a:rPr>
              <a:t>” de dichos contratos. </a:t>
            </a:r>
            <a:endParaRPr lang="es-MX" sz="1700" dirty="0" smtClean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just"/>
            <a:endParaRPr lang="es-MX" sz="1700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551384" y="5892081"/>
            <a:ext cx="11305256" cy="6440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2000" b="1" dirty="0">
                <a:solidFill>
                  <a:schemeClr val="bg1"/>
                </a:solidFill>
                <a:latin typeface="Arial Narrow" panose="020B0606020202030204" pitchFamily="34" charset="0"/>
              </a:rPr>
              <a:t>El </a:t>
            </a:r>
            <a:r>
              <a:rPr lang="es-MX" sz="20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objetivo de </a:t>
            </a:r>
            <a:r>
              <a:rPr lang="es-MX" sz="2000" b="1" dirty="0">
                <a:solidFill>
                  <a:schemeClr val="bg1"/>
                </a:solidFill>
                <a:latin typeface="Arial Narrow" panose="020B0606020202030204" pitchFamily="34" charset="0"/>
              </a:rPr>
              <a:t>los Contratos Legados </a:t>
            </a:r>
            <a:r>
              <a:rPr lang="es-MX" sz="20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es </a:t>
            </a:r>
            <a:r>
              <a:rPr lang="es-MX" sz="2000" b="1" dirty="0">
                <a:solidFill>
                  <a:schemeClr val="bg1"/>
                </a:solidFill>
                <a:latin typeface="Arial Narrow" panose="020B0606020202030204" pitchFamily="34" charset="0"/>
              </a:rPr>
              <a:t>“minimizar los costos del Suministro Básico” a través de “precios basados en los costos” de cada central y contrato.</a:t>
            </a:r>
            <a:endParaRPr lang="es-MX" sz="20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807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ES" sz="2000" dirty="0"/>
              <a:t>En agosto de 2016 la CRE recibió la solicitud de opinión a los costos de las centrales legadas y centrales externas legada de conformidad con el artículo 12 de Ley de la Industria Eléctrica, la Comisión emitió en Acuerdo </a:t>
            </a:r>
            <a:r>
              <a:rPr lang="es-ES" sz="2000" dirty="0" smtClean="0"/>
              <a:t>A/045/2016.</a:t>
            </a:r>
            <a:endParaRPr lang="es-MX" sz="2000" dirty="0"/>
          </a:p>
        </p:txBody>
      </p:sp>
      <p:sp>
        <p:nvSpPr>
          <p:cNvPr id="3" name="CuadroTexto 2"/>
          <p:cNvSpPr txBox="1"/>
          <p:nvPr/>
        </p:nvSpPr>
        <p:spPr>
          <a:xfrm>
            <a:off x="263352" y="1340768"/>
            <a:ext cx="1144927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dirty="0" smtClean="0">
                <a:latin typeface="Arial Narrow" panose="020B0606020202030204" pitchFamily="34" charset="0"/>
              </a:rPr>
              <a:t>Con </a:t>
            </a:r>
            <a:r>
              <a:rPr lang="es-MX" dirty="0">
                <a:latin typeface="Arial Narrow" panose="020B0606020202030204" pitchFamily="34" charset="0"/>
              </a:rPr>
              <a:t>el fin de minimizar los costos del </a:t>
            </a:r>
            <a:r>
              <a:rPr lang="es-MX" dirty="0" smtClean="0">
                <a:latin typeface="Arial Narrow" panose="020B0606020202030204" pitchFamily="34" charset="0"/>
              </a:rPr>
              <a:t>Suministro Básico</a:t>
            </a:r>
            <a:r>
              <a:rPr lang="es-MX" dirty="0">
                <a:latin typeface="Arial Narrow" panose="020B0606020202030204" pitchFamily="34" charset="0"/>
              </a:rPr>
              <a:t>, la Secretaría de Energía, con opinión de la Comisión, establecerá </a:t>
            </a:r>
            <a:r>
              <a:rPr lang="es-MX" dirty="0" smtClean="0">
                <a:latin typeface="Arial Narrow" panose="020B0606020202030204" pitchFamily="34" charset="0"/>
              </a:rPr>
              <a:t>los términos</a:t>
            </a:r>
            <a:r>
              <a:rPr lang="es-MX" dirty="0">
                <a:latin typeface="Arial Narrow" panose="020B0606020202030204" pitchFamily="34" charset="0"/>
              </a:rPr>
              <a:t>, plazos, criterios, bases y metodologías de los Contratos Legados </a:t>
            </a:r>
            <a:r>
              <a:rPr lang="es-MX" dirty="0" smtClean="0">
                <a:latin typeface="Arial Narrow" panose="020B0606020202030204" pitchFamily="34" charset="0"/>
              </a:rPr>
              <a:t>para el </a:t>
            </a:r>
            <a:r>
              <a:rPr lang="es-MX" dirty="0">
                <a:latin typeface="Arial Narrow" panose="020B0606020202030204" pitchFamily="34" charset="0"/>
              </a:rPr>
              <a:t>Suministro Básico y determinará los mecanismos de evaluación de </a:t>
            </a:r>
            <a:r>
              <a:rPr lang="es-MX" dirty="0" smtClean="0">
                <a:latin typeface="Arial Narrow" panose="020B0606020202030204" pitchFamily="34" charset="0"/>
              </a:rPr>
              <a:t>los Contratos </a:t>
            </a:r>
            <a:r>
              <a:rPr lang="es-MX" dirty="0">
                <a:latin typeface="Arial Narrow" panose="020B0606020202030204" pitchFamily="34" charset="0"/>
              </a:rPr>
              <a:t>Legados para el Suministro </a:t>
            </a:r>
            <a:r>
              <a:rPr lang="es-MX" dirty="0" smtClean="0">
                <a:latin typeface="Arial Narrow" panose="020B0606020202030204" pitchFamily="34" charset="0"/>
              </a:rPr>
              <a:t>Básico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dirty="0">
              <a:latin typeface="Arial Narrow" panose="020B0606020202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dirty="0" smtClean="0">
                <a:latin typeface="Arial Narrow" panose="020B0606020202030204" pitchFamily="34" charset="0"/>
              </a:rPr>
              <a:t>Los </a:t>
            </a:r>
            <a:r>
              <a:rPr lang="es-MX" dirty="0">
                <a:latin typeface="Arial Narrow" panose="020B0606020202030204" pitchFamily="34" charset="0"/>
              </a:rPr>
              <a:t>Contratos de Cobertura Eléctrica que celebren los </a:t>
            </a:r>
            <a:r>
              <a:rPr lang="es-MX" dirty="0" smtClean="0">
                <a:latin typeface="Arial Narrow" panose="020B0606020202030204" pitchFamily="34" charset="0"/>
              </a:rPr>
              <a:t>Suministradores de </a:t>
            </a:r>
            <a:r>
              <a:rPr lang="es-MX" dirty="0">
                <a:latin typeface="Arial Narrow" panose="020B0606020202030204" pitchFamily="34" charset="0"/>
              </a:rPr>
              <a:t>Servicios Básicos buscarán balancear el objetivo de reducir los costos </a:t>
            </a:r>
            <a:r>
              <a:rPr lang="es-MX" dirty="0" smtClean="0">
                <a:latin typeface="Arial Narrow" panose="020B0606020202030204" pitchFamily="34" charset="0"/>
              </a:rPr>
              <a:t>del Suministro </a:t>
            </a:r>
            <a:r>
              <a:rPr lang="es-MX" dirty="0">
                <a:latin typeface="Arial Narrow" panose="020B0606020202030204" pitchFamily="34" charset="0"/>
              </a:rPr>
              <a:t>Básico. En este sentido, como medidas para balancear dicho </a:t>
            </a:r>
            <a:r>
              <a:rPr lang="es-MX" dirty="0" smtClean="0">
                <a:latin typeface="Arial Narrow" panose="020B0606020202030204" pitchFamily="34" charset="0"/>
              </a:rPr>
              <a:t>objetivo establecido </a:t>
            </a:r>
            <a:r>
              <a:rPr lang="es-MX" dirty="0">
                <a:latin typeface="Arial Narrow" panose="020B0606020202030204" pitchFamily="34" charset="0"/>
              </a:rPr>
              <a:t>en la LIE, se sugiere lo siguiente</a:t>
            </a:r>
            <a:r>
              <a:rPr lang="es-MX" dirty="0" smtClean="0">
                <a:latin typeface="Arial Narrow" panose="020B0606020202030204" pitchFamily="34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dirty="0">
              <a:latin typeface="Arial Narrow" panose="020B0606020202030204" pitchFamily="34" charset="0"/>
            </a:endParaRPr>
          </a:p>
          <a:p>
            <a:pPr marL="895350" indent="-533400">
              <a:buAutoNum type="romanLcPeriod"/>
            </a:pPr>
            <a:r>
              <a:rPr lang="es-MX" b="1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Se </a:t>
            </a:r>
            <a:r>
              <a:rPr lang="es-MX" b="1" dirty="0">
                <a:solidFill>
                  <a:schemeClr val="accent2"/>
                </a:solidFill>
                <a:latin typeface="Arial Narrow" panose="020B0606020202030204" pitchFamily="34" charset="0"/>
              </a:rPr>
              <a:t>utilicen las Centrales Eléctricas Legadas y Centrales </a:t>
            </a:r>
            <a:r>
              <a:rPr lang="es-MX" b="1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Externas Legadas </a:t>
            </a:r>
            <a:r>
              <a:rPr lang="es-MX" b="1" dirty="0">
                <a:solidFill>
                  <a:schemeClr val="accent2"/>
                </a:solidFill>
                <a:latin typeface="Arial Narrow" panose="020B0606020202030204" pitchFamily="34" charset="0"/>
              </a:rPr>
              <a:t>de menor costo para el suministro al sector </a:t>
            </a:r>
            <a:r>
              <a:rPr lang="es-MX" b="1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doméstico.</a:t>
            </a:r>
          </a:p>
          <a:p>
            <a:pPr marL="895350" indent="-533400">
              <a:buAutoNum type="romanLcPeriod"/>
            </a:pPr>
            <a:r>
              <a:rPr lang="es-MX" b="1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El </a:t>
            </a:r>
            <a:r>
              <a:rPr lang="es-MX" b="1" dirty="0">
                <a:solidFill>
                  <a:schemeClr val="accent2"/>
                </a:solidFill>
                <a:latin typeface="Arial Narrow" panose="020B0606020202030204" pitchFamily="34" charset="0"/>
              </a:rPr>
              <a:t>costo de generación de los Contratos de Cobertura Eléctrica </a:t>
            </a:r>
            <a:r>
              <a:rPr lang="es-MX" b="1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que celebren </a:t>
            </a:r>
            <a:r>
              <a:rPr lang="es-MX" b="1" dirty="0">
                <a:solidFill>
                  <a:schemeClr val="accent2"/>
                </a:solidFill>
                <a:latin typeface="Arial Narrow" panose="020B0606020202030204" pitchFamily="34" charset="0"/>
              </a:rPr>
              <a:t>los Suministradores de Servicios Básicos no exceda el </a:t>
            </a:r>
            <a:r>
              <a:rPr lang="es-MX" b="1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costo de </a:t>
            </a:r>
            <a:r>
              <a:rPr lang="es-MX" b="1" dirty="0">
                <a:solidFill>
                  <a:schemeClr val="accent2"/>
                </a:solidFill>
                <a:latin typeface="Arial Narrow" panose="020B0606020202030204" pitchFamily="34" charset="0"/>
              </a:rPr>
              <a:t>generación del MEM</a:t>
            </a:r>
            <a:r>
              <a:rPr lang="es-MX" b="1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.</a:t>
            </a:r>
          </a:p>
          <a:p>
            <a:pPr marL="361950"/>
            <a:endParaRPr lang="es-MX" dirty="0">
              <a:latin typeface="Arial Narrow" panose="020B0606020202030204" pitchFamily="34" charset="0"/>
            </a:endParaRPr>
          </a:p>
          <a:p>
            <a:pPr algn="just"/>
            <a:r>
              <a:rPr lang="es-MX" dirty="0">
                <a:latin typeface="Arial Narrow" panose="020B0606020202030204" pitchFamily="34" charset="0"/>
              </a:rPr>
              <a:t>En el documento titulado "</a:t>
            </a:r>
            <a:r>
              <a:rPr lang="es-MX" b="1" dirty="0">
                <a:solidFill>
                  <a:schemeClr val="accent2"/>
                </a:solidFill>
                <a:latin typeface="Arial Narrow" panose="020B0606020202030204" pitchFamily="34" charset="0"/>
              </a:rPr>
              <a:t>Metodología, criterios y términos para Contratos Legados</a:t>
            </a:r>
            <a:r>
              <a:rPr lang="es-MX" dirty="0">
                <a:latin typeface="Arial Narrow" panose="020B0606020202030204" pitchFamily="34" charset="0"/>
              </a:rPr>
              <a:t>", que como su nombre lo dice, describe la metodología, criterios y términos a partir de los cuales la Secretaría de Energía seleccionó las Centrales Eléctricas Legadas y las Centrales Externas Legadas sobre las cuales los </a:t>
            </a:r>
            <a:r>
              <a:rPr lang="es-MX" b="1" dirty="0">
                <a:solidFill>
                  <a:schemeClr val="accent2"/>
                </a:solidFill>
                <a:latin typeface="Arial Narrow" panose="020B0606020202030204" pitchFamily="34" charset="0"/>
              </a:rPr>
              <a:t>Suministradores de Servicios Básicos tendrán la opción de celebrar un Contrato de Cobertura Eléctrica</a:t>
            </a:r>
            <a:r>
              <a:rPr lang="es-MX" dirty="0">
                <a:latin typeface="Arial Narrow" panose="020B0606020202030204" pitchFamily="34" charset="0"/>
              </a:rPr>
              <a:t>; así como, sus esquemas de pagos, precios, cantidades de energía y factores de ajuste; y los modelos de contratos en función de los productos ofertados y sus anexos respectivos.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64080" y="5109856"/>
            <a:ext cx="11647817" cy="1633561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5049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1800" dirty="0"/>
              <a:t>En agosto de 2016 la CRE recibió la solicitud de opinión a los costos de las centrales legadas y centrales externas legada de conformidad con el artículo 12 de Ley de la Industria Eléctrica, la Comisión emitió en Acuerdo </a:t>
            </a:r>
            <a:r>
              <a:rPr lang="es-ES" sz="1800" dirty="0" smtClean="0"/>
              <a:t>A/045/2016, con lo que la Comisión estableció tres escenarios de análisis:</a:t>
            </a:r>
            <a:endParaRPr lang="es-MX" sz="1800" dirty="0"/>
          </a:p>
        </p:txBody>
      </p:sp>
      <p:sp>
        <p:nvSpPr>
          <p:cNvPr id="3" name="CuadroTexto 2"/>
          <p:cNvSpPr txBox="1"/>
          <p:nvPr/>
        </p:nvSpPr>
        <p:spPr>
          <a:xfrm>
            <a:off x="263352" y="1340768"/>
            <a:ext cx="1144927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s-MX" sz="2200" b="1" dirty="0">
              <a:latin typeface="Arial Narrow" panose="020B0606020202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200" b="1" dirty="0" smtClean="0">
                <a:latin typeface="Arial Narrow" panose="020B0606020202030204" pitchFamily="34" charset="0"/>
              </a:rPr>
              <a:t>Escenario </a:t>
            </a:r>
            <a:r>
              <a:rPr lang="es-MX" sz="2200" b="1" dirty="0">
                <a:latin typeface="Arial Narrow" panose="020B0606020202030204" pitchFamily="34" charset="0"/>
              </a:rPr>
              <a:t>A: </a:t>
            </a:r>
            <a:r>
              <a:rPr lang="es-MX" sz="2200" dirty="0" smtClean="0">
                <a:latin typeface="Arial Narrow" panose="020B0606020202030204" pitchFamily="34" charset="0"/>
              </a:rPr>
              <a:t>en</a:t>
            </a:r>
            <a:r>
              <a:rPr lang="es-MX" sz="2200" b="1" dirty="0" smtClean="0">
                <a:latin typeface="Arial Narrow" panose="020B0606020202030204" pitchFamily="34" charset="0"/>
              </a:rPr>
              <a:t> </a:t>
            </a:r>
            <a:r>
              <a:rPr lang="es-MX" sz="2200" dirty="0" smtClean="0">
                <a:latin typeface="Arial Narrow" panose="020B0606020202030204" pitchFamily="34" charset="0"/>
              </a:rPr>
              <a:t>este </a:t>
            </a:r>
            <a:r>
              <a:rPr lang="es-MX" sz="2200" dirty="0">
                <a:latin typeface="Arial Narrow" panose="020B0606020202030204" pitchFamily="34" charset="0"/>
              </a:rPr>
              <a:t>escenario solo </a:t>
            </a:r>
            <a:r>
              <a:rPr lang="es-MX" sz="22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aplica el ejercicio </a:t>
            </a:r>
            <a:r>
              <a:rPr lang="es-MX" sz="2200" b="1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del </a:t>
            </a:r>
            <a:r>
              <a:rPr lang="es-MX" sz="22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costo de generación de las Centrales Eléctricas Legadas</a:t>
            </a:r>
            <a:r>
              <a:rPr lang="es-MX" sz="2200" dirty="0" smtClean="0">
                <a:latin typeface="Arial Narrow" panose="020B0606020202030204" pitchFamily="34" charset="0"/>
              </a:rPr>
              <a:t>, </a:t>
            </a:r>
            <a:r>
              <a:rPr lang="es-MX" sz="2200" b="1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sin </a:t>
            </a:r>
            <a:r>
              <a:rPr lang="es-MX" sz="22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afectar el costo asociado a los gasoductos </a:t>
            </a:r>
            <a:r>
              <a:rPr lang="es-MX" sz="2200" dirty="0">
                <a:latin typeface="Arial Narrow" panose="020B0606020202030204" pitchFamily="34" charset="0"/>
              </a:rPr>
              <a:t>propuesto por </a:t>
            </a:r>
            <a:r>
              <a:rPr lang="es-MX" sz="2200" dirty="0" smtClean="0">
                <a:latin typeface="Arial Narrow" panose="020B0606020202030204" pitchFamily="34" charset="0"/>
              </a:rPr>
              <a:t>la Secretaría </a:t>
            </a:r>
            <a:r>
              <a:rPr lang="es-MX" sz="2200" dirty="0">
                <a:latin typeface="Arial Narrow" panose="020B0606020202030204" pitchFamily="34" charset="0"/>
              </a:rPr>
              <a:t>de Energía, además </a:t>
            </a:r>
            <a:r>
              <a:rPr lang="es-MX" sz="22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de no aplicar ajustes al costo </a:t>
            </a:r>
            <a:r>
              <a:rPr lang="es-MX" sz="2200" b="1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total de </a:t>
            </a:r>
            <a:r>
              <a:rPr lang="es-MX" sz="22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las Centrales Externas Legadas</a:t>
            </a:r>
            <a:r>
              <a:rPr lang="es-MX" sz="2200" dirty="0" smtClean="0">
                <a:latin typeface="Arial Narrow" panose="020B060602020203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sz="2200" dirty="0">
              <a:latin typeface="Arial Narrow" panose="020B0606020202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200" b="1" dirty="0">
                <a:latin typeface="Arial Narrow" panose="020B0606020202030204" pitchFamily="34" charset="0"/>
              </a:rPr>
              <a:t>Escenario B: </a:t>
            </a:r>
            <a:r>
              <a:rPr lang="es-MX" sz="2200" dirty="0">
                <a:latin typeface="Arial Narrow" panose="020B0606020202030204" pitchFamily="34" charset="0"/>
              </a:rPr>
              <a:t>este escenario solo aplica </a:t>
            </a:r>
            <a:r>
              <a:rPr lang="es-MX" sz="2200" dirty="0" smtClean="0">
                <a:latin typeface="Arial Narrow" panose="020B0606020202030204" pitchFamily="34" charset="0"/>
              </a:rPr>
              <a:t>el costo </a:t>
            </a:r>
            <a:r>
              <a:rPr lang="es-MX" sz="2200" dirty="0">
                <a:latin typeface="Arial Narrow" panose="020B0606020202030204" pitchFamily="34" charset="0"/>
              </a:rPr>
              <a:t>de generación de las Centrales Eléctricas Legadas</a:t>
            </a:r>
            <a:r>
              <a:rPr lang="es-MX" sz="2200" dirty="0" smtClean="0">
                <a:latin typeface="Arial Narrow" panose="020B0606020202030204" pitchFamily="34" charset="0"/>
              </a:rPr>
              <a:t>, sin </a:t>
            </a:r>
            <a:r>
              <a:rPr lang="es-MX" sz="2200" dirty="0">
                <a:latin typeface="Arial Narrow" panose="020B0606020202030204" pitchFamily="34" charset="0"/>
              </a:rPr>
              <a:t>aplicar ajustes al costo total de las Centrales Externas Legadas</a:t>
            </a:r>
            <a:r>
              <a:rPr lang="es-MX" sz="2200" dirty="0" smtClean="0">
                <a:latin typeface="Arial Narrow" panose="020B0606020202030204" pitchFamily="34" charset="0"/>
              </a:rPr>
              <a:t>. En </a:t>
            </a:r>
            <a:r>
              <a:rPr lang="es-MX" sz="2200" dirty="0">
                <a:latin typeface="Arial Narrow" panose="020B0606020202030204" pitchFamily="34" charset="0"/>
              </a:rPr>
              <a:t>este escenario el costo de asociado a </a:t>
            </a:r>
            <a:r>
              <a:rPr lang="es-MX" sz="22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los gasoductos </a:t>
            </a:r>
            <a:r>
              <a:rPr lang="es-MX" sz="2200" b="1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propuesto por </a:t>
            </a:r>
            <a:r>
              <a:rPr lang="es-MX" sz="22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la Secretaría de Energía no se incluye en el costo total </a:t>
            </a:r>
            <a:r>
              <a:rPr lang="es-MX" sz="2200" dirty="0" smtClean="0">
                <a:latin typeface="Arial Narrow" panose="020B0606020202030204" pitchFamily="34" charset="0"/>
              </a:rPr>
              <a:t>que resulta </a:t>
            </a:r>
            <a:r>
              <a:rPr lang="es-MX" sz="2200" dirty="0">
                <a:latin typeface="Arial Narrow" panose="020B0606020202030204" pitchFamily="34" charset="0"/>
              </a:rPr>
              <a:t>en este escenario</a:t>
            </a:r>
            <a:r>
              <a:rPr lang="es-MX" sz="2200" dirty="0" smtClean="0">
                <a:latin typeface="Arial Narrow" panose="020B0606020202030204" pitchFamily="34" charset="0"/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MX" sz="2200" dirty="0">
              <a:latin typeface="Arial Narrow" panose="020B0606020202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200" b="1" dirty="0">
                <a:latin typeface="Arial Narrow" panose="020B0606020202030204" pitchFamily="34" charset="0"/>
              </a:rPr>
              <a:t>Escenario C: </a:t>
            </a:r>
            <a:r>
              <a:rPr lang="es-MX" sz="2200" dirty="0">
                <a:latin typeface="Arial Narrow" panose="020B0606020202030204" pitchFamily="34" charset="0"/>
              </a:rPr>
              <a:t>este escenario a diferencia de los 2 anteriores, aplica </a:t>
            </a:r>
            <a:r>
              <a:rPr lang="es-MX" sz="2200" dirty="0" smtClean="0">
                <a:latin typeface="Arial Narrow" panose="020B0606020202030204" pitchFamily="34" charset="0"/>
              </a:rPr>
              <a:t>el ejercicio </a:t>
            </a:r>
            <a:r>
              <a:rPr lang="es-MX" sz="2200" dirty="0">
                <a:latin typeface="Arial Narrow" panose="020B0606020202030204" pitchFamily="34" charset="0"/>
              </a:rPr>
              <a:t>de comparación únicamente a </a:t>
            </a:r>
            <a:r>
              <a:rPr lang="es-MX" sz="22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los costos de capacidad </a:t>
            </a:r>
            <a:r>
              <a:rPr lang="es-MX" sz="2200" b="1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anual de </a:t>
            </a:r>
            <a:r>
              <a:rPr lang="es-MX" sz="22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todas las Centrales Eléctricas Legadas</a:t>
            </a:r>
            <a:r>
              <a:rPr lang="es-MX" sz="2200" dirty="0">
                <a:latin typeface="Arial Narrow" panose="020B0606020202030204" pitchFamily="34" charset="0"/>
              </a:rPr>
              <a:t> sin afectar a los costos </a:t>
            </a:r>
            <a:r>
              <a:rPr lang="es-MX" sz="2200" dirty="0" smtClean="0">
                <a:latin typeface="Arial Narrow" panose="020B0606020202030204" pitchFamily="34" charset="0"/>
              </a:rPr>
              <a:t>de los </a:t>
            </a:r>
            <a:r>
              <a:rPr lang="es-MX" sz="2200" dirty="0">
                <a:latin typeface="Arial Narrow" panose="020B0606020202030204" pitchFamily="34" charset="0"/>
              </a:rPr>
              <a:t>contratos de Centrales Externas </a:t>
            </a:r>
            <a:r>
              <a:rPr lang="es-MX" sz="2200" dirty="0" smtClean="0">
                <a:latin typeface="Arial Narrow" panose="020B0606020202030204" pitchFamily="34" charset="0"/>
              </a:rPr>
              <a:t>Legadas</a:t>
            </a:r>
            <a:r>
              <a:rPr lang="es-MX" sz="2200" dirty="0">
                <a:latin typeface="Arial Narrow" panose="020B0606020202030204" pitchFamily="34" charset="0"/>
              </a:rPr>
              <a:t>, tomando </a:t>
            </a:r>
            <a:r>
              <a:rPr lang="es-MX" sz="2200" dirty="0" smtClean="0">
                <a:latin typeface="Arial Narrow" panose="020B0606020202030204" pitchFamily="34" charset="0"/>
              </a:rPr>
              <a:t>como referencia </a:t>
            </a:r>
            <a:r>
              <a:rPr lang="es-MX" sz="2200" dirty="0">
                <a:latin typeface="Arial Narrow" panose="020B0606020202030204" pitchFamily="34" charset="0"/>
              </a:rPr>
              <a:t>el precio promedio de potencia resultante de la </a:t>
            </a:r>
            <a:r>
              <a:rPr lang="es-MX" sz="2200" b="1" dirty="0" smtClean="0">
                <a:solidFill>
                  <a:schemeClr val="accent2"/>
                </a:solidFill>
                <a:latin typeface="Arial Narrow" panose="020B0606020202030204" pitchFamily="34" charset="0"/>
              </a:rPr>
              <a:t>Segunda Subasta </a:t>
            </a:r>
            <a:r>
              <a:rPr lang="es-MX" sz="22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Eléctrica de Largo Plazo </a:t>
            </a:r>
            <a:r>
              <a:rPr lang="es-MX" sz="2200" dirty="0">
                <a:latin typeface="Arial Narrow" panose="020B0606020202030204" pitchFamily="34" charset="0"/>
              </a:rPr>
              <a:t>(32,258 dólares/MW-año</a:t>
            </a:r>
            <a:r>
              <a:rPr lang="es-MX" sz="2200" dirty="0" smtClean="0">
                <a:latin typeface="Arial Narrow" panose="020B0606020202030204" pitchFamily="34" charset="0"/>
              </a:rPr>
              <a:t>).</a:t>
            </a:r>
            <a:endParaRPr lang="es-MX" sz="22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5235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5151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/%m/%Y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12&quot;&gt;&lt;elem m_fUsage=&quot;3.34883741666227097156E+00&quot;&gt;&lt;m_msothmcolidx val=&quot;0&quot;/&gt;&lt;m_rgb r=&quot;F4&quot; g=&quot;B1&quot; b=&quot;83&quot;/&gt;&lt;m_nBrightness val=&quot;0&quot;/&gt;&lt;/elem&gt;&lt;elem m_fUsage=&quot;2.59071527015441382957E+00&quot;&gt;&lt;m_msothmcolidx val=&quot;0&quot;/&gt;&lt;m_rgb r=&quot;A9&quot; g=&quot;D1&quot; b=&quot;8E&quot;/&gt;&lt;m_nBrightness val=&quot;0&quot;/&gt;&lt;/elem&gt;&lt;elem m_fUsage=&quot;1.27113216502790304929E+00&quot;&gt;&lt;m_msothmcolidx val=&quot;0&quot;/&gt;&lt;m_rgb r=&quot;FF&quot; g=&quot;D9&quot; b=&quot;66&quot;/&gt;&lt;m_nBrightness val=&quot;0&quot;/&gt;&lt;/elem&gt;&lt;elem m_fUsage=&quot;1.20589113209464904308E+00&quot;&gt;&lt;m_msothmcolidx val=&quot;0&quot;/&gt;&lt;m_rgb r=&quot;EA&quot; g=&quot;73&quot; b=&quot;55&quot;/&gt;&lt;m_nBrightness val=&quot;0&quot;/&gt;&lt;/elem&gt;&lt;elem m_fUsage=&quot;7.72426478600479082814E-01&quot;&gt;&lt;m_msothmcolidx val=&quot;0&quot;/&gt;&lt;m_rgb r=&quot;7F&quot; g=&quot;7F&quot; b=&quot;7F&quot;/&gt;&lt;m_nBrightness val=&quot;0&quot;/&gt;&lt;/elem&gt;&lt;elem m_fUsage=&quot;2.28767924549610118801E-01&quot;&gt;&lt;m_msothmcolidx val=&quot;0&quot;/&gt;&lt;m_rgb r=&quot;EF&quot; g=&quot;C5&quot; b=&quot;6B&quot;/&gt;&lt;m_nBrightness val=&quot;0&quot;/&gt;&lt;/elem&gt;&lt;elem m_fUsage=&quot;1.85302018885184188735E-01&quot;&gt;&lt;m_msothmcolidx val=&quot;0&quot;/&gt;&lt;m_rgb r=&quot;C1&quot; g=&quot;00&quot; b=&quot;00&quot;/&gt;&lt;m_nBrightness val=&quot;0&quot;/&gt;&lt;/elem&gt;&lt;elem m_fUsage=&quot;1.76469554294540947881E-01&quot;&gt;&lt;m_msothmcolidx val=&quot;0&quot;/&gt;&lt;m_rgb r=&quot;F1&quot; g=&quot;6B&quot; b=&quot;2C&quot;/&gt;&lt;m_nBrightness val=&quot;0&quot;/&gt;&lt;/elem&gt;&lt;elem m_fUsage=&quot;1.75634300157654882346E-01&quot;&gt;&lt;m_msothmcolidx val=&quot;0&quot;/&gt;&lt;m_rgb r=&quot;BD&quot; g=&quot;D7&quot; b=&quot;EE&quot;/&gt;&lt;m_nBrightness val=&quot;0&quot;/&gt;&lt;/elem&gt;&lt;elem m_fUsage=&quot;7.06965049015105539976E-03&quot;&gt;&lt;m_msothmcolidx val=&quot;0&quot;/&gt;&lt;m_rgb r=&quot;93&quot; g=&quot;36&quot; b=&quot;0F&quot;/&gt;&lt;m_nBrightness val=&quot;0&quot;/&gt;&lt;/elem&gt;&lt;elem m_fUsage=&quot;5.72641689702235463094E-03&quot;&gt;&lt;m_msothmcolidx val=&quot;0&quot;/&gt;&lt;m_rgb r=&quot;22&quot; g=&quot;4D&quot; b=&quot;2D&quot;/&gt;&lt;m_nBrightness val=&quot;0&quot;/&gt;&lt;/elem&gt;&lt;elem m_fUsage=&quot;4.63839768658810738117E-03&quot;&gt;&lt;m_msothmcolidx val=&quot;0&quot;/&gt;&lt;m_rgb r=&quot;67&quot; g=&quot;59&quot; b=&quot;C6&quot;/&gt;&lt;m_nBrightness val=&quot;0&quot;/&gt;&lt;/elem&gt;&lt;/m_vecMRU&gt;&lt;/m_mruColor&gt;&lt;m_eweekdayFirstOfWeek val=&quot;1&quot;/&gt;&lt;m_eweekdayFirstOfWorkweek val=&quot;2&quot;/&gt;&lt;m_eweekdayFirstOfWeekend val=&quot;7&quot;/&gt;&lt;/CPresentation&gt;&lt;/root&gt;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114926</TotalTime>
  <Words>942</Words>
  <Application>Microsoft Office PowerPoint</Application>
  <PresentationFormat>Panorámica</PresentationFormat>
  <Paragraphs>53</Paragraphs>
  <Slides>5</Slides>
  <Notes>1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Arial Narrow</vt:lpstr>
      <vt:lpstr>Calibri</vt:lpstr>
      <vt:lpstr>Tema de Office</vt:lpstr>
      <vt:lpstr>Diapositiva de think-cell</vt:lpstr>
      <vt:lpstr>Presentación de PowerPoint</vt:lpstr>
      <vt:lpstr>La Ley de la Industria Eléctrica (LIE) establece lo siguiente:</vt:lpstr>
      <vt:lpstr>¿Qué son y que objetivo tienen los Contratos Legados o Contratos de Cobertura Eléctrica para el Suministro Básico?</vt:lpstr>
      <vt:lpstr>En agosto de 2016 la CRE recibió la solicitud de opinión a los costos de las centrales legadas y centrales externas legada de conformidad con el artículo 12 de Ley de la Industria Eléctrica, la Comisión emitió en Acuerdo A/045/2016.</vt:lpstr>
      <vt:lpstr>En agosto de 2016 la CRE recibió la solicitud de opinión a los costos de las centrales legadas y centrales externas legada de conformidad con el artículo 12 de Ley de la Industria Eléctrica, la Comisión emitió en Acuerdo A/045/2016, con lo que la Comisión estableció tres escenarios de análisis: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grojo@cre.gob.mx</dc:creator>
  <cp:lastModifiedBy>Jesus Gerardo Berumen Glinz</cp:lastModifiedBy>
  <cp:revision>3145</cp:revision>
  <cp:lastPrinted>2016-11-17T02:50:06Z</cp:lastPrinted>
  <dcterms:created xsi:type="dcterms:W3CDTF">2016-05-09T23:58:39Z</dcterms:created>
  <dcterms:modified xsi:type="dcterms:W3CDTF">2018-09-21T16:04:39Z</dcterms:modified>
</cp:coreProperties>
</file>